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68" r:id="rId7"/>
    <p:sldId id="2145708248" r:id="rId8"/>
    <p:sldId id="2145708267" r:id="rId9"/>
    <p:sldId id="2145708249" r:id="rId10"/>
    <p:sldId id="2145708254" r:id="rId11"/>
    <p:sldId id="2145708258" r:id="rId12"/>
    <p:sldId id="2145708259" r:id="rId13"/>
    <p:sldId id="2145708260" r:id="rId14"/>
    <p:sldId id="2145708262" r:id="rId15"/>
    <p:sldId id="2145708250" r:id="rId16"/>
    <p:sldId id="2145708264"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E32F40"/>
    <a:srgbClr val="EE2C12"/>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F1190-54DF-472C-8F86-3992C365A494}" v="14" dt="2026-04-07T18:44:0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48" d="100"/>
          <a:sy n="48" d="100"/>
        </p:scale>
        <p:origin x="82" y="8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of WSAs</c:v>
                </c:pt>
              </c:strCache>
            </c:strRef>
          </c:tx>
          <c:spPr>
            <a:solidFill>
              <a:srgbClr val="E12B38"/>
            </a:solidFill>
          </c:spPr>
          <c:explosion val="7"/>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0"/>
              <c:layout>
                <c:manualLayout>
                  <c:x val="-0.14689899114173241"/>
                  <c:y val="-8.969512243509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73-4A2A-9A10-FFE00A1203C9}"/>
                </c:ext>
              </c:extLst>
            </c:dLbl>
            <c:dLbl>
              <c:idx val="1"/>
              <c:layout>
                <c:manualLayout>
                  <c:x val="0.13360266978346455"/>
                  <c:y val="-0.18061508485389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73-4A2A-9A10-FFE00A1203C9}"/>
                </c:ext>
              </c:extLst>
            </c:dLbl>
            <c:dLbl>
              <c:idx val="2"/>
              <c:layout>
                <c:manualLayout>
                  <c:x val="0.10625"/>
                  <c:y val="6.7468253723655655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7</c:v>
                </c:pt>
                <c:pt idx="1">
                  <c:v>4</c:v>
                </c:pt>
                <c:pt idx="2">
                  <c:v>3</c:v>
                </c:pt>
                <c:pt idx="3">
                  <c:v>0</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r>
              <a:rPr lang="en-ZA" baseline="0" dirty="0"/>
              <a:t> </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Sheet1!$A$2:$A$3</c:f>
              <c:strCache>
                <c:ptCount val="2"/>
                <c:pt idx="0">
                  <c:v>Res 1.5</c:v>
                </c:pt>
                <c:pt idx="1">
                  <c:v>Res 1.3</c:v>
                </c:pt>
              </c:strCache>
            </c:strRef>
          </c:cat>
          <c:val>
            <c:numRef>
              <c:f>Sheet1!$B$2:$B$3</c:f>
              <c:numCache>
                <c:formatCode>General</c:formatCode>
                <c:ptCount val="2"/>
                <c:pt idx="0">
                  <c:v>36</c:v>
                </c:pt>
                <c:pt idx="1">
                  <c:v>43</c:v>
                </c:pt>
              </c:numCache>
            </c:numRef>
          </c:val>
          <c:extLst>
            <c:ext xmlns:c16="http://schemas.microsoft.com/office/drawing/2014/chart" uri="{C3380CC4-5D6E-409C-BE32-E72D297353CC}">
              <c16:uniqueId val="{00000000-A35A-48F4-B415-9B1CE782C037}"/>
            </c:ext>
          </c:extLst>
        </c:ser>
        <c:ser>
          <c:idx val="1"/>
          <c:order val="1"/>
          <c:tx>
            <c:strRef>
              <c:f>Sheet1!$C$1</c:f>
              <c:strCache>
                <c:ptCount val="1"/>
                <c:pt idx="0">
                  <c:v>Less than 50%</c:v>
                </c:pt>
              </c:strCache>
            </c:strRef>
          </c:tx>
          <c:spPr>
            <a:solidFill>
              <a:srgbClr val="FFC100"/>
            </a:solidFill>
            <a:ln>
              <a:noFill/>
            </a:ln>
            <a:effectLst/>
          </c:spPr>
          <c:invertIfNegative val="0"/>
          <c:cat>
            <c:strRef>
              <c:f>Sheet1!$A$2:$A$3</c:f>
              <c:strCache>
                <c:ptCount val="2"/>
                <c:pt idx="0">
                  <c:v>Res 1.5</c:v>
                </c:pt>
                <c:pt idx="1">
                  <c:v>Res 1.3</c:v>
                </c:pt>
              </c:strCache>
            </c:strRef>
          </c:cat>
          <c:val>
            <c:numRef>
              <c:f>Sheet1!$C$2:$C$3</c:f>
              <c:numCache>
                <c:formatCode>General</c:formatCode>
                <c:ptCount val="2"/>
                <c:pt idx="0">
                  <c:v>14</c:v>
                </c:pt>
                <c:pt idx="1">
                  <c:v>29</c:v>
                </c:pt>
              </c:numCache>
            </c:numRef>
          </c:val>
          <c:extLst>
            <c:ext xmlns:c16="http://schemas.microsoft.com/office/drawing/2014/chart" uri="{C3380CC4-5D6E-409C-BE32-E72D297353CC}">
              <c16:uniqueId val="{00000001-A35A-48F4-B415-9B1CE782C037}"/>
            </c:ext>
          </c:extLst>
        </c:ser>
        <c:ser>
          <c:idx val="2"/>
          <c:order val="2"/>
          <c:tx>
            <c:strRef>
              <c:f>Sheet1!$D$1</c:f>
              <c:strCache>
                <c:ptCount val="1"/>
                <c:pt idx="0">
                  <c:v>More than 50%</c:v>
                </c:pt>
              </c:strCache>
            </c:strRef>
          </c:tx>
          <c:spPr>
            <a:solidFill>
              <a:srgbClr val="92D050"/>
            </a:solidFill>
            <a:ln>
              <a:noFill/>
            </a:ln>
            <a:effectLst/>
          </c:spPr>
          <c:invertIfNegative val="0"/>
          <c:cat>
            <c:strRef>
              <c:f>Sheet1!$A$2:$A$3</c:f>
              <c:strCache>
                <c:ptCount val="2"/>
                <c:pt idx="0">
                  <c:v>Res 1.5</c:v>
                </c:pt>
                <c:pt idx="1">
                  <c:v>Res 1.3</c:v>
                </c:pt>
              </c:strCache>
            </c:strRef>
          </c:cat>
          <c:val>
            <c:numRef>
              <c:f>Sheet1!$D$2:$D$3</c:f>
              <c:numCache>
                <c:formatCode>General</c:formatCode>
                <c:ptCount val="2"/>
                <c:pt idx="0">
                  <c:v>14</c:v>
                </c:pt>
                <c:pt idx="1">
                  <c:v>29</c:v>
                </c:pt>
              </c:numCache>
            </c:numRef>
          </c:val>
          <c:extLst>
            <c:ext xmlns:c16="http://schemas.microsoft.com/office/drawing/2014/chart" uri="{C3380CC4-5D6E-409C-BE32-E72D297353CC}">
              <c16:uniqueId val="{00000002-A35A-48F4-B415-9B1CE782C037}"/>
            </c:ext>
          </c:extLst>
        </c:ser>
        <c:ser>
          <c:idx val="3"/>
          <c:order val="3"/>
          <c:tx>
            <c:strRef>
              <c:f>Sheet1!$E$1</c:f>
              <c:strCache>
                <c:ptCount val="1"/>
                <c:pt idx="0">
                  <c:v>Achieved</c:v>
                </c:pt>
              </c:strCache>
            </c:strRef>
          </c:tx>
          <c:spPr>
            <a:solidFill>
              <a:schemeClr val="accent5"/>
            </a:solidFill>
            <a:ln>
              <a:noFill/>
            </a:ln>
            <a:effectLst/>
          </c:spPr>
          <c:invertIfNegative val="0"/>
          <c:cat>
            <c:strRef>
              <c:f>Sheet1!$A$2:$A$3</c:f>
              <c:strCache>
                <c:ptCount val="2"/>
                <c:pt idx="0">
                  <c:v>Res 1.5</c:v>
                </c:pt>
                <c:pt idx="1">
                  <c:v>Res 1.3</c:v>
                </c:pt>
              </c:strCache>
            </c:strRef>
          </c:cat>
          <c:val>
            <c:numRef>
              <c:f>Sheet1!$E$2:$E$3</c:f>
              <c:numCache>
                <c:formatCode>General</c:formatCode>
                <c:ptCount val="2"/>
                <c:pt idx="0">
                  <c:v>36</c:v>
                </c:pt>
                <c:pt idx="1">
                  <c:v>0</c:v>
                </c:pt>
              </c:numCache>
            </c:numRef>
          </c:val>
          <c:extLst>
            <c:ext xmlns:c16="http://schemas.microsoft.com/office/drawing/2014/chart" uri="{C3380CC4-5D6E-409C-BE32-E72D297353CC}">
              <c16:uniqueId val="{00000003-A35A-48F4-B415-9B1CE782C037}"/>
            </c:ext>
          </c:extLst>
        </c:ser>
        <c:ser>
          <c:idx val="4"/>
          <c:order val="4"/>
          <c:tx>
            <c:strRef>
              <c:f>Sheet1!$F$1</c:f>
              <c:strCache>
                <c:ptCount val="1"/>
                <c:pt idx="0">
                  <c:v>Not Applicable</c:v>
                </c:pt>
              </c:strCache>
            </c:strRef>
          </c:tx>
          <c:spPr>
            <a:solidFill>
              <a:srgbClr val="7030A0"/>
            </a:solidFill>
            <a:ln>
              <a:noFill/>
            </a:ln>
            <a:effectLst/>
          </c:spPr>
          <c:invertIfNegative val="0"/>
          <c:cat>
            <c:strRef>
              <c:f>Sheet1!$A$2:$A$3</c:f>
              <c:strCache>
                <c:ptCount val="2"/>
                <c:pt idx="0">
                  <c:v>Res 1.5</c:v>
                </c:pt>
                <c:pt idx="1">
                  <c:v>Res 1.3</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5-A35A-48F4-B415-9B1CE782C03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7.683896999051619E-2"/>
          <c:w val="0.87445733561704919"/>
          <c:h val="0.72267830126902399"/>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Sheet1!$B$2:$B$7</c:f>
              <c:numCache>
                <c:formatCode>General</c:formatCode>
                <c:ptCount val="6"/>
                <c:pt idx="0">
                  <c:v>0</c:v>
                </c:pt>
                <c:pt idx="1">
                  <c:v>0</c:v>
                </c:pt>
                <c:pt idx="2">
                  <c:v>43</c:v>
                </c:pt>
                <c:pt idx="3">
                  <c:v>29</c:v>
                </c:pt>
                <c:pt idx="4">
                  <c:v>14</c:v>
                </c:pt>
                <c:pt idx="5">
                  <c:v>79</c:v>
                </c:pt>
              </c:numCache>
            </c:numRef>
          </c:val>
          <c:extLst>
            <c:ext xmlns:c16="http://schemas.microsoft.com/office/drawing/2014/chart" uri="{C3380CC4-5D6E-409C-BE32-E72D297353CC}">
              <c16:uniqueId val="{00000000-A35A-48F4-B415-9B1CE782C037}"/>
            </c:ext>
          </c:extLst>
        </c:ser>
        <c:ser>
          <c:idx val="1"/>
          <c:order val="1"/>
          <c:tx>
            <c:strRef>
              <c:f>Sheet1!$C$1</c:f>
              <c:strCache>
                <c:ptCount val="1"/>
                <c:pt idx="0">
                  <c:v>Less than 50%</c:v>
                </c:pt>
              </c:strCache>
            </c:strRef>
          </c:tx>
          <c:spPr>
            <a:solidFill>
              <a:srgbClr val="FFC10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Sheet1!$C$2:$C$7</c:f>
              <c:numCache>
                <c:formatCode>General</c:formatCode>
                <c:ptCount val="6"/>
                <c:pt idx="0">
                  <c:v>7</c:v>
                </c:pt>
                <c:pt idx="1">
                  <c:v>29</c:v>
                </c:pt>
                <c:pt idx="2">
                  <c:v>14</c:v>
                </c:pt>
                <c:pt idx="3">
                  <c:v>21</c:v>
                </c:pt>
                <c:pt idx="4">
                  <c:v>0</c:v>
                </c:pt>
                <c:pt idx="5">
                  <c:v>21</c:v>
                </c:pt>
              </c:numCache>
            </c:numRef>
          </c:val>
          <c:extLst>
            <c:ext xmlns:c16="http://schemas.microsoft.com/office/drawing/2014/chart" uri="{C3380CC4-5D6E-409C-BE32-E72D297353CC}">
              <c16:uniqueId val="{00000001-A35A-48F4-B415-9B1CE782C037}"/>
            </c:ext>
          </c:extLst>
        </c:ser>
        <c:ser>
          <c:idx val="2"/>
          <c:order val="2"/>
          <c:tx>
            <c:strRef>
              <c:f>Sheet1!$D$1</c:f>
              <c:strCache>
                <c:ptCount val="1"/>
                <c:pt idx="0">
                  <c:v>More than 50%</c:v>
                </c:pt>
              </c:strCache>
            </c:strRef>
          </c:tx>
          <c:spPr>
            <a:solidFill>
              <a:srgbClr val="92D05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Sheet1!$D$2:$D$7</c:f>
              <c:numCache>
                <c:formatCode>General</c:formatCode>
                <c:ptCount val="6"/>
                <c:pt idx="0">
                  <c:v>7</c:v>
                </c:pt>
                <c:pt idx="1">
                  <c:v>21</c:v>
                </c:pt>
                <c:pt idx="2">
                  <c:v>29</c:v>
                </c:pt>
                <c:pt idx="3">
                  <c:v>7</c:v>
                </c:pt>
                <c:pt idx="4">
                  <c:v>0</c:v>
                </c:pt>
                <c:pt idx="5">
                  <c:v>0</c:v>
                </c:pt>
              </c:numCache>
            </c:numRef>
          </c:val>
          <c:extLst>
            <c:ext xmlns:c16="http://schemas.microsoft.com/office/drawing/2014/chart" uri="{C3380CC4-5D6E-409C-BE32-E72D297353CC}">
              <c16:uniqueId val="{00000002-A35A-48F4-B415-9B1CE782C037}"/>
            </c:ext>
          </c:extLst>
        </c:ser>
        <c:ser>
          <c:idx val="3"/>
          <c:order val="3"/>
          <c:tx>
            <c:strRef>
              <c:f>Sheet1!$E$1</c:f>
              <c:strCache>
                <c:ptCount val="1"/>
                <c:pt idx="0">
                  <c:v>Achieved</c:v>
                </c:pt>
              </c:strCache>
            </c:strRef>
          </c:tx>
          <c:spPr>
            <a:solidFill>
              <a:schemeClr val="accent5"/>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Sheet1!$E$2:$E$7</c:f>
              <c:numCache>
                <c:formatCode>General</c:formatCode>
                <c:ptCount val="6"/>
                <c:pt idx="0">
                  <c:v>50</c:v>
                </c:pt>
                <c:pt idx="1">
                  <c:v>50</c:v>
                </c:pt>
                <c:pt idx="2">
                  <c:v>7</c:v>
                </c:pt>
                <c:pt idx="3">
                  <c:v>43</c:v>
                </c:pt>
                <c:pt idx="4">
                  <c:v>86</c:v>
                </c:pt>
                <c:pt idx="5">
                  <c:v>0</c:v>
                </c:pt>
              </c:numCache>
            </c:numRef>
          </c:val>
          <c:extLst>
            <c:ext xmlns:c16="http://schemas.microsoft.com/office/drawing/2014/chart" uri="{C3380CC4-5D6E-409C-BE32-E72D297353CC}">
              <c16:uniqueId val="{00000003-A35A-48F4-B415-9B1CE782C037}"/>
            </c:ext>
          </c:extLst>
        </c:ser>
        <c:ser>
          <c:idx val="4"/>
          <c:order val="4"/>
          <c:tx>
            <c:strRef>
              <c:f>Sheet1!$F$1</c:f>
              <c:strCache>
                <c:ptCount val="1"/>
                <c:pt idx="0">
                  <c:v>Not Applicable</c:v>
                </c:pt>
              </c:strCache>
            </c:strRef>
          </c:tx>
          <c:spPr>
            <a:solidFill>
              <a:srgbClr val="7030A0"/>
            </a:solidFill>
            <a:ln>
              <a:noFill/>
            </a:ln>
            <a:effectLst/>
          </c:spPr>
          <c:invertIfNegative val="0"/>
          <c:cat>
            <c:strRef>
              <c:f>Sheet1!$A$2:$A$7</c:f>
              <c:strCache>
                <c:ptCount val="6"/>
                <c:pt idx="0">
                  <c:v>Res 2.2</c:v>
                </c:pt>
                <c:pt idx="1">
                  <c:v>Res 2.8</c:v>
                </c:pt>
                <c:pt idx="2">
                  <c:v>Res 2.9</c:v>
                </c:pt>
                <c:pt idx="3">
                  <c:v>Res 2.12</c:v>
                </c:pt>
                <c:pt idx="4">
                  <c:v>Res 2.11</c:v>
                </c:pt>
                <c:pt idx="5">
                  <c:v>Res 2.14</c:v>
                </c:pt>
              </c:strCache>
            </c:strRef>
          </c:cat>
          <c:val>
            <c:numRef>
              <c:f>Sheet1!$F$2:$F$7</c:f>
              <c:numCache>
                <c:formatCode>General</c:formatCode>
                <c:ptCount val="6"/>
                <c:pt idx="0">
                  <c:v>36</c:v>
                </c:pt>
                <c:pt idx="1">
                  <c:v>0</c:v>
                </c:pt>
                <c:pt idx="2">
                  <c:v>7</c:v>
                </c:pt>
                <c:pt idx="3">
                  <c:v>0</c:v>
                </c:pt>
                <c:pt idx="4">
                  <c:v>0</c:v>
                </c:pt>
                <c:pt idx="5">
                  <c:v>0</c:v>
                </c:pt>
              </c:numCache>
            </c:numRef>
          </c:val>
          <c:extLst>
            <c:ext xmlns:c16="http://schemas.microsoft.com/office/drawing/2014/chart" uri="{C3380CC4-5D6E-409C-BE32-E72D297353CC}">
              <c16:uniqueId val="{00000005-A35A-48F4-B415-9B1CE782C03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54377410946E-2"/>
          <c:y val="8.1749901153080326E-2"/>
          <c:w val="0.89515681373577771"/>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Sheet1!$A$2:$A$7</c:f>
              <c:strCache>
                <c:ptCount val="4"/>
                <c:pt idx="0">
                  <c:v>Res 3.1</c:v>
                </c:pt>
                <c:pt idx="1">
                  <c:v>Res 3.3</c:v>
                </c:pt>
                <c:pt idx="2">
                  <c:v>Res 3.7</c:v>
                </c:pt>
                <c:pt idx="3">
                  <c:v>Res 3.8</c:v>
                </c:pt>
              </c:strCache>
            </c:strRef>
          </c:cat>
          <c:val>
            <c:numRef>
              <c:f>Sheet1!$B$2:$B$7</c:f>
              <c:numCache>
                <c:formatCode>General</c:formatCode>
                <c:ptCount val="6"/>
                <c:pt idx="0">
                  <c:v>0</c:v>
                </c:pt>
                <c:pt idx="1">
                  <c:v>0</c:v>
                </c:pt>
                <c:pt idx="2">
                  <c:v>7</c:v>
                </c:pt>
                <c:pt idx="3">
                  <c:v>7</c:v>
                </c:pt>
              </c:numCache>
            </c:numRef>
          </c:val>
          <c:extLst>
            <c:ext xmlns:c16="http://schemas.microsoft.com/office/drawing/2014/chart" uri="{C3380CC4-5D6E-409C-BE32-E72D297353CC}">
              <c16:uniqueId val="{00000000-751F-4964-8464-F4C670718B1D}"/>
            </c:ext>
          </c:extLst>
        </c:ser>
        <c:ser>
          <c:idx val="1"/>
          <c:order val="1"/>
          <c:tx>
            <c:strRef>
              <c:f>Sheet1!$C$1</c:f>
              <c:strCache>
                <c:ptCount val="1"/>
                <c:pt idx="0">
                  <c:v>Less than 50%</c:v>
                </c:pt>
              </c:strCache>
            </c:strRef>
          </c:tx>
          <c:spPr>
            <a:solidFill>
              <a:srgbClr val="FFC100"/>
            </a:solidFill>
            <a:ln>
              <a:noFill/>
            </a:ln>
            <a:effectLst/>
          </c:spPr>
          <c:invertIfNegative val="0"/>
          <c:cat>
            <c:strRef>
              <c:f>Sheet1!$A$2:$A$7</c:f>
              <c:strCache>
                <c:ptCount val="4"/>
                <c:pt idx="0">
                  <c:v>Res 3.1</c:v>
                </c:pt>
                <c:pt idx="1">
                  <c:v>Res 3.3</c:v>
                </c:pt>
                <c:pt idx="2">
                  <c:v>Res 3.7</c:v>
                </c:pt>
                <c:pt idx="3">
                  <c:v>Res 3.8</c:v>
                </c:pt>
              </c:strCache>
            </c:strRef>
          </c:cat>
          <c:val>
            <c:numRef>
              <c:f>Sheet1!$C$2:$C$7</c:f>
              <c:numCache>
                <c:formatCode>General</c:formatCode>
                <c:ptCount val="6"/>
                <c:pt idx="0">
                  <c:v>0</c:v>
                </c:pt>
                <c:pt idx="1">
                  <c:v>64</c:v>
                </c:pt>
                <c:pt idx="2">
                  <c:v>7</c:v>
                </c:pt>
                <c:pt idx="3">
                  <c:v>14</c:v>
                </c:pt>
              </c:numCache>
            </c:numRef>
          </c:val>
          <c:extLst>
            <c:ext xmlns:c16="http://schemas.microsoft.com/office/drawing/2014/chart" uri="{C3380CC4-5D6E-409C-BE32-E72D297353CC}">
              <c16:uniqueId val="{00000001-751F-4964-8464-F4C670718B1D}"/>
            </c:ext>
          </c:extLst>
        </c:ser>
        <c:ser>
          <c:idx val="2"/>
          <c:order val="2"/>
          <c:tx>
            <c:strRef>
              <c:f>Sheet1!$D$1</c:f>
              <c:strCache>
                <c:ptCount val="1"/>
                <c:pt idx="0">
                  <c:v>More than 50%</c:v>
                </c:pt>
              </c:strCache>
            </c:strRef>
          </c:tx>
          <c:spPr>
            <a:solidFill>
              <a:srgbClr val="92D050"/>
            </a:solidFill>
            <a:ln>
              <a:noFill/>
            </a:ln>
            <a:effectLst/>
          </c:spPr>
          <c:invertIfNegative val="0"/>
          <c:cat>
            <c:strRef>
              <c:f>Sheet1!$A$2:$A$7</c:f>
              <c:strCache>
                <c:ptCount val="4"/>
                <c:pt idx="0">
                  <c:v>Res 3.1</c:v>
                </c:pt>
                <c:pt idx="1">
                  <c:v>Res 3.3</c:v>
                </c:pt>
                <c:pt idx="2">
                  <c:v>Res 3.7</c:v>
                </c:pt>
                <c:pt idx="3">
                  <c:v>Res 3.8</c:v>
                </c:pt>
              </c:strCache>
            </c:strRef>
          </c:cat>
          <c:val>
            <c:numRef>
              <c:f>Sheet1!$D$2:$D$7</c:f>
              <c:numCache>
                <c:formatCode>General</c:formatCode>
                <c:ptCount val="6"/>
                <c:pt idx="0">
                  <c:v>7</c:v>
                </c:pt>
                <c:pt idx="1">
                  <c:v>29</c:v>
                </c:pt>
                <c:pt idx="2">
                  <c:v>0</c:v>
                </c:pt>
                <c:pt idx="3">
                  <c:v>21</c:v>
                </c:pt>
              </c:numCache>
            </c:numRef>
          </c:val>
          <c:extLst>
            <c:ext xmlns:c16="http://schemas.microsoft.com/office/drawing/2014/chart" uri="{C3380CC4-5D6E-409C-BE32-E72D297353CC}">
              <c16:uniqueId val="{00000002-751F-4964-8464-F4C670718B1D}"/>
            </c:ext>
          </c:extLst>
        </c:ser>
        <c:ser>
          <c:idx val="3"/>
          <c:order val="3"/>
          <c:tx>
            <c:strRef>
              <c:f>Sheet1!$E$1</c:f>
              <c:strCache>
                <c:ptCount val="1"/>
                <c:pt idx="0">
                  <c:v>Achieved</c:v>
                </c:pt>
              </c:strCache>
            </c:strRef>
          </c:tx>
          <c:spPr>
            <a:solidFill>
              <a:schemeClr val="accent5"/>
            </a:solidFill>
            <a:ln>
              <a:noFill/>
            </a:ln>
            <a:effectLst/>
          </c:spPr>
          <c:invertIfNegative val="0"/>
          <c:cat>
            <c:strRef>
              <c:f>Sheet1!$A$2:$A$7</c:f>
              <c:strCache>
                <c:ptCount val="4"/>
                <c:pt idx="0">
                  <c:v>Res 3.1</c:v>
                </c:pt>
                <c:pt idx="1">
                  <c:v>Res 3.3</c:v>
                </c:pt>
                <c:pt idx="2">
                  <c:v>Res 3.7</c:v>
                </c:pt>
                <c:pt idx="3">
                  <c:v>Res 3.8</c:v>
                </c:pt>
              </c:strCache>
            </c:strRef>
          </c:cat>
          <c:val>
            <c:numRef>
              <c:f>Sheet1!$E$2:$E$7</c:f>
              <c:numCache>
                <c:formatCode>General</c:formatCode>
                <c:ptCount val="6"/>
                <c:pt idx="0">
                  <c:v>86</c:v>
                </c:pt>
                <c:pt idx="1">
                  <c:v>0</c:v>
                </c:pt>
                <c:pt idx="2">
                  <c:v>64</c:v>
                </c:pt>
                <c:pt idx="3">
                  <c:v>57</c:v>
                </c:pt>
              </c:numCache>
            </c:numRef>
          </c:val>
          <c:extLst>
            <c:ext xmlns:c16="http://schemas.microsoft.com/office/drawing/2014/chart" uri="{C3380CC4-5D6E-409C-BE32-E72D297353CC}">
              <c16:uniqueId val="{00000003-751F-4964-8464-F4C670718B1D}"/>
            </c:ext>
          </c:extLst>
        </c:ser>
        <c:ser>
          <c:idx val="4"/>
          <c:order val="4"/>
          <c:tx>
            <c:strRef>
              <c:f>Sheet1!$F$1</c:f>
              <c:strCache>
                <c:ptCount val="1"/>
                <c:pt idx="0">
                  <c:v>Not Applicable</c:v>
                </c:pt>
              </c:strCache>
            </c:strRef>
          </c:tx>
          <c:spPr>
            <a:solidFill>
              <a:srgbClr val="7030A0"/>
            </a:solidFill>
            <a:ln>
              <a:noFill/>
            </a:ln>
            <a:effectLst/>
          </c:spPr>
          <c:invertIfNegative val="0"/>
          <c:cat>
            <c:strRef>
              <c:f>Sheet1!$A$2:$A$7</c:f>
              <c:strCache>
                <c:ptCount val="4"/>
                <c:pt idx="0">
                  <c:v>Res 3.1</c:v>
                </c:pt>
                <c:pt idx="1">
                  <c:v>Res 3.3</c:v>
                </c:pt>
                <c:pt idx="2">
                  <c:v>Res 3.7</c:v>
                </c:pt>
                <c:pt idx="3">
                  <c:v>Res 3.8</c:v>
                </c:pt>
              </c:strCache>
            </c:strRef>
          </c:cat>
          <c:val>
            <c:numRef>
              <c:f>Sheet1!$F$2:$F$7</c:f>
              <c:numCache>
                <c:formatCode>General</c:formatCode>
                <c:ptCount val="6"/>
                <c:pt idx="0">
                  <c:v>7</c:v>
                </c:pt>
                <c:pt idx="1">
                  <c:v>7</c:v>
                </c:pt>
                <c:pt idx="2">
                  <c:v>21</c:v>
                </c:pt>
                <c:pt idx="3">
                  <c:v>0</c:v>
                </c:pt>
              </c:numCache>
            </c:numRef>
          </c:val>
          <c:extLst>
            <c:ext xmlns:c16="http://schemas.microsoft.com/office/drawing/2014/chart" uri="{C3380CC4-5D6E-409C-BE32-E72D297353CC}">
              <c16:uniqueId val="{00000004-751F-4964-8464-F4C670718B1D}"/>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3.8759624056623393E-2"/>
          <c:y val="0.92577793138325537"/>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77257947213041889"/>
          <c:h val="0.75800762674656774"/>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3.10</c:v>
                </c:pt>
                <c:pt idx="1">
                  <c:v>Res 3.11</c:v>
                </c:pt>
                <c:pt idx="2">
                  <c:v>Res 3.5</c:v>
                </c:pt>
              </c:strCache>
            </c:strRef>
          </c:cat>
          <c:val>
            <c:numRef>
              <c:f>Sheet1!$B$2:$B$4</c:f>
              <c:numCache>
                <c:formatCode>General</c:formatCode>
                <c:ptCount val="3"/>
                <c:pt idx="0">
                  <c:v>7</c:v>
                </c:pt>
                <c:pt idx="1">
                  <c:v>7</c:v>
                </c:pt>
                <c:pt idx="2">
                  <c:v>29</c:v>
                </c:pt>
              </c:numCache>
            </c:numRef>
          </c:val>
          <c:extLst>
            <c:ext xmlns:c16="http://schemas.microsoft.com/office/drawing/2014/chart" uri="{C3380CC4-5D6E-409C-BE32-E72D297353CC}">
              <c16:uniqueId val="{00000000-F7EA-48CC-B440-8B767791D109}"/>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3.10</c:v>
                </c:pt>
                <c:pt idx="1">
                  <c:v>Res 3.11</c:v>
                </c:pt>
                <c:pt idx="2">
                  <c:v>Res 3.5</c:v>
                </c:pt>
              </c:strCache>
            </c:strRef>
          </c:cat>
          <c:val>
            <c:numRef>
              <c:f>Sheet1!$C$2:$C$4</c:f>
              <c:numCache>
                <c:formatCode>General</c:formatCode>
                <c:ptCount val="3"/>
                <c:pt idx="0">
                  <c:v>0</c:v>
                </c:pt>
                <c:pt idx="1">
                  <c:v>7</c:v>
                </c:pt>
                <c:pt idx="2">
                  <c:v>7</c:v>
                </c:pt>
              </c:numCache>
            </c:numRef>
          </c:val>
          <c:extLst>
            <c:ext xmlns:c16="http://schemas.microsoft.com/office/drawing/2014/chart" uri="{C3380CC4-5D6E-409C-BE32-E72D297353CC}">
              <c16:uniqueId val="{00000001-F7EA-48CC-B440-8B767791D109}"/>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3.10</c:v>
                </c:pt>
                <c:pt idx="1">
                  <c:v>Res 3.11</c:v>
                </c:pt>
                <c:pt idx="2">
                  <c:v>Res 3.5</c:v>
                </c:pt>
              </c:strCache>
            </c:strRef>
          </c:cat>
          <c:val>
            <c:numRef>
              <c:f>Sheet1!$D$2:$D$4</c:f>
              <c:numCache>
                <c:formatCode>General</c:formatCode>
                <c:ptCount val="3"/>
                <c:pt idx="0">
                  <c:v>0</c:v>
                </c:pt>
                <c:pt idx="1">
                  <c:v>7</c:v>
                </c:pt>
                <c:pt idx="2">
                  <c:v>0</c:v>
                </c:pt>
              </c:numCache>
            </c:numRef>
          </c:val>
          <c:extLst>
            <c:ext xmlns:c16="http://schemas.microsoft.com/office/drawing/2014/chart" uri="{C3380CC4-5D6E-409C-BE32-E72D297353CC}">
              <c16:uniqueId val="{00000002-F7EA-48CC-B440-8B767791D109}"/>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3.10</c:v>
                </c:pt>
                <c:pt idx="1">
                  <c:v>Res 3.11</c:v>
                </c:pt>
                <c:pt idx="2">
                  <c:v>Res 3.5</c:v>
                </c:pt>
              </c:strCache>
            </c:strRef>
          </c:cat>
          <c:val>
            <c:numRef>
              <c:f>Sheet1!$E$2:$E$4</c:f>
              <c:numCache>
                <c:formatCode>General</c:formatCode>
                <c:ptCount val="3"/>
                <c:pt idx="0">
                  <c:v>93</c:v>
                </c:pt>
                <c:pt idx="1">
                  <c:v>79</c:v>
                </c:pt>
                <c:pt idx="2">
                  <c:v>64</c:v>
                </c:pt>
              </c:numCache>
            </c:numRef>
          </c:val>
          <c:extLst>
            <c:ext xmlns:c16="http://schemas.microsoft.com/office/drawing/2014/chart" uri="{C3380CC4-5D6E-409C-BE32-E72D297353CC}">
              <c16:uniqueId val="{00000003-F7EA-48CC-B440-8B767791D109}"/>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3.10</c:v>
                </c:pt>
                <c:pt idx="1">
                  <c:v>Res 3.11</c:v>
                </c:pt>
                <c:pt idx="2">
                  <c:v>Res 3.5</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F7EA-48CC-B440-8B767791D109}"/>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3.6</c:v>
                </c:pt>
                <c:pt idx="1">
                  <c:v>Res 3.9</c:v>
                </c:pt>
                <c:pt idx="2">
                  <c:v>Res 3.12</c:v>
                </c:pt>
                <c:pt idx="3">
                  <c:v>Res 3.13</c:v>
                </c:pt>
              </c:strCache>
            </c:strRef>
          </c:cat>
          <c:val>
            <c:numRef>
              <c:f>Sheet1!$B$2:$B$5</c:f>
              <c:numCache>
                <c:formatCode>General</c:formatCode>
                <c:ptCount val="4"/>
                <c:pt idx="0">
                  <c:v>29</c:v>
                </c:pt>
                <c:pt idx="1">
                  <c:v>43</c:v>
                </c:pt>
                <c:pt idx="2">
                  <c:v>29</c:v>
                </c:pt>
                <c:pt idx="3">
                  <c:v>29</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Sheet1!$A$2:$A$5</c:f>
              <c:strCache>
                <c:ptCount val="4"/>
                <c:pt idx="0">
                  <c:v>Res 3.6</c:v>
                </c:pt>
                <c:pt idx="1">
                  <c:v>Res 3.9</c:v>
                </c:pt>
                <c:pt idx="2">
                  <c:v>Res 3.12</c:v>
                </c:pt>
                <c:pt idx="3">
                  <c:v>Res 3.13</c:v>
                </c:pt>
              </c:strCache>
            </c:strRef>
          </c:cat>
          <c:val>
            <c:numRef>
              <c:f>Sheet1!$C$2:$C$5</c:f>
              <c:numCache>
                <c:formatCode>General</c:formatCode>
                <c:ptCount val="4"/>
                <c:pt idx="0">
                  <c:v>14</c:v>
                </c:pt>
                <c:pt idx="1">
                  <c:v>0</c:v>
                </c:pt>
                <c:pt idx="2">
                  <c:v>21</c:v>
                </c:pt>
                <c:pt idx="3">
                  <c:v>14</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3.6</c:v>
                </c:pt>
                <c:pt idx="1">
                  <c:v>Res 3.9</c:v>
                </c:pt>
                <c:pt idx="2">
                  <c:v>Res 3.12</c:v>
                </c:pt>
                <c:pt idx="3">
                  <c:v>Res 3.13</c:v>
                </c:pt>
              </c:strCache>
            </c:strRef>
          </c:cat>
          <c:val>
            <c:numRef>
              <c:f>Sheet1!$D$2:$D$5</c:f>
              <c:numCache>
                <c:formatCode>General</c:formatCode>
                <c:ptCount val="4"/>
                <c:pt idx="0">
                  <c:v>14</c:v>
                </c:pt>
                <c:pt idx="1">
                  <c:v>36</c:v>
                </c:pt>
                <c:pt idx="2">
                  <c:v>7</c:v>
                </c:pt>
                <c:pt idx="3">
                  <c:v>21</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3.6</c:v>
                </c:pt>
                <c:pt idx="1">
                  <c:v>Res 3.9</c:v>
                </c:pt>
                <c:pt idx="2">
                  <c:v>Res 3.12</c:v>
                </c:pt>
                <c:pt idx="3">
                  <c:v>Res 3.13</c:v>
                </c:pt>
              </c:strCache>
            </c:strRef>
          </c:cat>
          <c:val>
            <c:numRef>
              <c:f>Sheet1!$E$2:$E$5</c:f>
              <c:numCache>
                <c:formatCode>General</c:formatCode>
                <c:ptCount val="4"/>
                <c:pt idx="0">
                  <c:v>43</c:v>
                </c:pt>
                <c:pt idx="1">
                  <c:v>21</c:v>
                </c:pt>
                <c:pt idx="2">
                  <c:v>43</c:v>
                </c:pt>
                <c:pt idx="3">
                  <c:v>36</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Sheet1!$A$2:$A$5</c:f>
              <c:strCache>
                <c:ptCount val="4"/>
                <c:pt idx="0">
                  <c:v>Res 3.6</c:v>
                </c:pt>
                <c:pt idx="1">
                  <c:v>Res 3.9</c:v>
                </c:pt>
                <c:pt idx="2">
                  <c:v>Res 3.12</c:v>
                </c:pt>
                <c:pt idx="3">
                  <c:v>Res 3.13</c:v>
                </c:pt>
              </c:strCache>
            </c:strRef>
          </c:cat>
          <c:val>
            <c:numRef>
              <c:f>Sheet1!$F$2:$F$5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19797126446874841"/>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6.5161904630402084E-2"/>
          <c:w val="0.71706992702113548"/>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Sheet1!$A$2:$A$4</c:f>
              <c:strCache>
                <c:ptCount val="3"/>
                <c:pt idx="0">
                  <c:v>Res 3.14</c:v>
                </c:pt>
                <c:pt idx="1">
                  <c:v>Res 3.17</c:v>
                </c:pt>
                <c:pt idx="2">
                  <c:v>Res 3.18</c:v>
                </c:pt>
              </c:strCache>
            </c:strRef>
          </c:cat>
          <c:val>
            <c:numRef>
              <c:f>Sheet1!$B$2:$B$4</c:f>
              <c:numCache>
                <c:formatCode>General</c:formatCode>
                <c:ptCount val="3"/>
                <c:pt idx="0">
                  <c:v>43</c:v>
                </c:pt>
                <c:pt idx="1">
                  <c:v>29</c:v>
                </c:pt>
                <c:pt idx="2">
                  <c:v>29</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Sheet1!$A$2:$A$4</c:f>
              <c:strCache>
                <c:ptCount val="3"/>
                <c:pt idx="0">
                  <c:v>Res 3.14</c:v>
                </c:pt>
                <c:pt idx="1">
                  <c:v>Res 3.17</c:v>
                </c:pt>
                <c:pt idx="2">
                  <c:v>Res 3.18</c:v>
                </c:pt>
              </c:strCache>
            </c:strRef>
          </c:cat>
          <c:val>
            <c:numRef>
              <c:f>Sheet1!$C$2:$C$4</c:f>
              <c:numCache>
                <c:formatCode>General</c:formatCode>
                <c:ptCount val="3"/>
                <c:pt idx="0">
                  <c:v>36</c:v>
                </c:pt>
                <c:pt idx="1">
                  <c:v>21</c:v>
                </c:pt>
                <c:pt idx="2">
                  <c:v>21</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Sheet1!$A$2:$A$4</c:f>
              <c:strCache>
                <c:ptCount val="3"/>
                <c:pt idx="0">
                  <c:v>Res 3.14</c:v>
                </c:pt>
                <c:pt idx="1">
                  <c:v>Res 3.17</c:v>
                </c:pt>
                <c:pt idx="2">
                  <c:v>Res 3.18</c:v>
                </c:pt>
              </c:strCache>
            </c:strRef>
          </c:cat>
          <c:val>
            <c:numRef>
              <c:f>Sheet1!$D$2:$D$4</c:f>
              <c:numCache>
                <c:formatCode>General</c:formatCode>
                <c:ptCount val="3"/>
                <c:pt idx="0">
                  <c:v>7</c:v>
                </c:pt>
                <c:pt idx="1">
                  <c:v>14</c:v>
                </c:pt>
                <c:pt idx="2">
                  <c:v>29</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Sheet1!$A$2:$A$4</c:f>
              <c:strCache>
                <c:ptCount val="3"/>
                <c:pt idx="0">
                  <c:v>Res 3.14</c:v>
                </c:pt>
                <c:pt idx="1">
                  <c:v>Res 3.17</c:v>
                </c:pt>
                <c:pt idx="2">
                  <c:v>Res 3.18</c:v>
                </c:pt>
              </c:strCache>
            </c:strRef>
          </c:cat>
          <c:val>
            <c:numRef>
              <c:f>Sheet1!$E$2:$E$4</c:f>
              <c:numCache>
                <c:formatCode>General</c:formatCode>
                <c:ptCount val="3"/>
                <c:pt idx="0">
                  <c:v>14</c:v>
                </c:pt>
                <c:pt idx="1">
                  <c:v>36</c:v>
                </c:pt>
                <c:pt idx="2">
                  <c:v>21</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Not Applicable</c:v>
                </c:pt>
              </c:strCache>
            </c:strRef>
          </c:tx>
          <c:spPr>
            <a:solidFill>
              <a:srgbClr val="7030A0"/>
            </a:solidFill>
            <a:ln>
              <a:noFill/>
            </a:ln>
            <a:effectLst/>
          </c:spPr>
          <c:invertIfNegative val="0"/>
          <c:cat>
            <c:strRef>
              <c:f>Sheet1!$A$2:$A$4</c:f>
              <c:strCache>
                <c:ptCount val="3"/>
                <c:pt idx="0">
                  <c:v>Res 3.14</c:v>
                </c:pt>
                <c:pt idx="1">
                  <c:v>Res 3.17</c:v>
                </c:pt>
                <c:pt idx="2">
                  <c:v>Res 3.18</c:v>
                </c:pt>
              </c:strCache>
            </c:strRef>
          </c:cat>
          <c:val>
            <c:numRef>
              <c:f>Sheet1!$F$2:$F$4</c:f>
              <c:numCache>
                <c:formatCode>General</c:formatCode>
                <c:ptCount val="3"/>
                <c:pt idx="0">
                  <c:v>0</c:v>
                </c:pt>
                <c:pt idx="1">
                  <c:v>0</c:v>
                </c:pt>
                <c:pt idx="2">
                  <c:v>0</c:v>
                </c:pt>
              </c:numCache>
            </c:numRef>
          </c:val>
          <c:extLst>
            <c:ext xmlns:c16="http://schemas.microsoft.com/office/drawing/2014/chart" uri="{C3380CC4-5D6E-409C-BE32-E72D297353CC}">
              <c16:uniqueId val="{00000004-77ED-4153-995D-85C2D69D4AA0}"/>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r>
              <a:rPr lang="en-ZA" baseline="0" dirty="0"/>
              <a:t> </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8.699796702543991E-2"/>
          <c:y val="0.10766894693919042"/>
          <c:w val="0.78354527719916245"/>
          <c:h val="0.67803029427914197"/>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Sheet1!$A$2:$A$3</c:f>
              <c:strCache>
                <c:ptCount val="2"/>
                <c:pt idx="0">
                  <c:v>Res 4.1</c:v>
                </c:pt>
                <c:pt idx="1">
                  <c:v>Res 4.4</c:v>
                </c:pt>
              </c:strCache>
            </c:strRef>
          </c:cat>
          <c:val>
            <c:numRef>
              <c:f>Sheet1!$B$2:$B$3</c:f>
              <c:numCache>
                <c:formatCode>General</c:formatCode>
                <c:ptCount val="2"/>
                <c:pt idx="0">
                  <c:v>14</c:v>
                </c:pt>
                <c:pt idx="1">
                  <c:v>14</c:v>
                </c:pt>
              </c:numCache>
            </c:numRef>
          </c:val>
          <c:extLst>
            <c:ext xmlns:c16="http://schemas.microsoft.com/office/drawing/2014/chart" uri="{C3380CC4-5D6E-409C-BE32-E72D297353CC}">
              <c16:uniqueId val="{00000000-E806-4FB0-9914-1D55E38668EE}"/>
            </c:ext>
          </c:extLst>
        </c:ser>
        <c:ser>
          <c:idx val="1"/>
          <c:order val="1"/>
          <c:tx>
            <c:strRef>
              <c:f>Sheet1!$C$1</c:f>
              <c:strCache>
                <c:ptCount val="1"/>
                <c:pt idx="0">
                  <c:v>Less than 50%</c:v>
                </c:pt>
              </c:strCache>
            </c:strRef>
          </c:tx>
          <c:spPr>
            <a:solidFill>
              <a:srgbClr val="FFC100"/>
            </a:solidFill>
            <a:ln>
              <a:noFill/>
            </a:ln>
            <a:effectLst/>
          </c:spPr>
          <c:invertIfNegative val="0"/>
          <c:cat>
            <c:strRef>
              <c:f>Sheet1!$A$2:$A$3</c:f>
              <c:strCache>
                <c:ptCount val="2"/>
                <c:pt idx="0">
                  <c:v>Res 4.1</c:v>
                </c:pt>
                <c:pt idx="1">
                  <c:v>Res 4.4</c:v>
                </c:pt>
              </c:strCache>
            </c:strRef>
          </c:cat>
          <c:val>
            <c:numRef>
              <c:f>Sheet1!$C$2:$C$3</c:f>
              <c:numCache>
                <c:formatCode>General</c:formatCode>
                <c:ptCount val="2"/>
                <c:pt idx="0">
                  <c:v>29</c:v>
                </c:pt>
                <c:pt idx="1">
                  <c:v>21</c:v>
                </c:pt>
              </c:numCache>
            </c:numRef>
          </c:val>
          <c:extLst>
            <c:ext xmlns:c16="http://schemas.microsoft.com/office/drawing/2014/chart" uri="{C3380CC4-5D6E-409C-BE32-E72D297353CC}">
              <c16:uniqueId val="{00000001-E806-4FB0-9914-1D55E38668EE}"/>
            </c:ext>
          </c:extLst>
        </c:ser>
        <c:ser>
          <c:idx val="2"/>
          <c:order val="2"/>
          <c:tx>
            <c:strRef>
              <c:f>Sheet1!$D$1</c:f>
              <c:strCache>
                <c:ptCount val="1"/>
                <c:pt idx="0">
                  <c:v>More than 50%</c:v>
                </c:pt>
              </c:strCache>
            </c:strRef>
          </c:tx>
          <c:spPr>
            <a:solidFill>
              <a:srgbClr val="92D050"/>
            </a:solidFill>
            <a:ln>
              <a:noFill/>
            </a:ln>
            <a:effectLst/>
          </c:spPr>
          <c:invertIfNegative val="0"/>
          <c:cat>
            <c:strRef>
              <c:f>Sheet1!$A$2:$A$3</c:f>
              <c:strCache>
                <c:ptCount val="2"/>
                <c:pt idx="0">
                  <c:v>Res 4.1</c:v>
                </c:pt>
                <c:pt idx="1">
                  <c:v>Res 4.4</c:v>
                </c:pt>
              </c:strCache>
            </c:strRef>
          </c:cat>
          <c:val>
            <c:numRef>
              <c:f>Sheet1!$D$2:$D$3</c:f>
              <c:numCache>
                <c:formatCode>General</c:formatCode>
                <c:ptCount val="2"/>
                <c:pt idx="0">
                  <c:v>0</c:v>
                </c:pt>
                <c:pt idx="1">
                  <c:v>7</c:v>
                </c:pt>
              </c:numCache>
            </c:numRef>
          </c:val>
          <c:extLst>
            <c:ext xmlns:c16="http://schemas.microsoft.com/office/drawing/2014/chart" uri="{C3380CC4-5D6E-409C-BE32-E72D297353CC}">
              <c16:uniqueId val="{00000002-E806-4FB0-9914-1D55E38668EE}"/>
            </c:ext>
          </c:extLst>
        </c:ser>
        <c:ser>
          <c:idx val="3"/>
          <c:order val="3"/>
          <c:tx>
            <c:strRef>
              <c:f>Sheet1!$E$1</c:f>
              <c:strCache>
                <c:ptCount val="1"/>
                <c:pt idx="0">
                  <c:v>Achieved</c:v>
                </c:pt>
              </c:strCache>
            </c:strRef>
          </c:tx>
          <c:spPr>
            <a:solidFill>
              <a:schemeClr val="accent5"/>
            </a:solidFill>
            <a:ln>
              <a:noFill/>
            </a:ln>
            <a:effectLst/>
          </c:spPr>
          <c:invertIfNegative val="0"/>
          <c:cat>
            <c:strRef>
              <c:f>Sheet1!$A$2:$A$3</c:f>
              <c:strCache>
                <c:ptCount val="2"/>
                <c:pt idx="0">
                  <c:v>Res 4.1</c:v>
                </c:pt>
                <c:pt idx="1">
                  <c:v>Res 4.4</c:v>
                </c:pt>
              </c:strCache>
            </c:strRef>
          </c:cat>
          <c:val>
            <c:numRef>
              <c:f>Sheet1!$E$2:$E$3</c:f>
              <c:numCache>
                <c:formatCode>General</c:formatCode>
                <c:ptCount val="2"/>
                <c:pt idx="0">
                  <c:v>57</c:v>
                </c:pt>
                <c:pt idx="1">
                  <c:v>57</c:v>
                </c:pt>
              </c:numCache>
            </c:numRef>
          </c:val>
          <c:extLst>
            <c:ext xmlns:c16="http://schemas.microsoft.com/office/drawing/2014/chart" uri="{C3380CC4-5D6E-409C-BE32-E72D297353CC}">
              <c16:uniqueId val="{00000003-E806-4FB0-9914-1D55E38668EE}"/>
            </c:ext>
          </c:extLst>
        </c:ser>
        <c:ser>
          <c:idx val="4"/>
          <c:order val="4"/>
          <c:tx>
            <c:strRef>
              <c:f>Sheet1!$F$1</c:f>
              <c:strCache>
                <c:ptCount val="1"/>
                <c:pt idx="0">
                  <c:v>Not Applicable</c:v>
                </c:pt>
              </c:strCache>
            </c:strRef>
          </c:tx>
          <c:spPr>
            <a:solidFill>
              <a:srgbClr val="7030A0"/>
            </a:solidFill>
            <a:ln>
              <a:noFill/>
            </a:ln>
            <a:effectLst/>
          </c:spPr>
          <c:invertIfNegative val="0"/>
          <c:cat>
            <c:strRef>
              <c:f>Sheet1!$A$2:$A$3</c:f>
              <c:strCache>
                <c:ptCount val="2"/>
                <c:pt idx="0">
                  <c:v>Res 4.1</c:v>
                </c:pt>
                <c:pt idx="1">
                  <c:v>Res 4.4</c:v>
                </c:pt>
              </c:strCache>
            </c:strRef>
          </c:cat>
          <c:val>
            <c:numRef>
              <c:f>Sheet1!$F$2:$F$3</c:f>
              <c:numCache>
                <c:formatCode>General</c:formatCode>
                <c:ptCount val="2"/>
                <c:pt idx="0">
                  <c:v>0</c:v>
                </c:pt>
                <c:pt idx="1">
                  <c:v>0</c:v>
                </c:pt>
              </c:numCache>
            </c:numRef>
          </c:val>
          <c:extLst>
            <c:ext xmlns:c16="http://schemas.microsoft.com/office/drawing/2014/chart" uri="{C3380CC4-5D6E-409C-BE32-E72D297353CC}">
              <c16:uniqueId val="{00000004-E806-4FB0-9914-1D55E38668EE}"/>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7.2271045997264194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5.1</c:v>
                </c:pt>
                <c:pt idx="1">
                  <c:v>Res 5.3</c:v>
                </c:pt>
                <c:pt idx="2">
                  <c:v>Res 5.4</c:v>
                </c:pt>
              </c:strCache>
            </c:strRef>
          </c:cat>
          <c:val>
            <c:numRef>
              <c:f>Sheet1!$B$2:$B$5</c:f>
              <c:numCache>
                <c:formatCode>General</c:formatCode>
                <c:ptCount val="4"/>
                <c:pt idx="0">
                  <c:v>21</c:v>
                </c:pt>
                <c:pt idx="1">
                  <c:v>7</c:v>
                </c:pt>
                <c:pt idx="2">
                  <c:v>57</c:v>
                </c:pt>
              </c:numCache>
            </c:numRef>
          </c:val>
          <c:extLst>
            <c:ext xmlns:c16="http://schemas.microsoft.com/office/drawing/2014/chart" uri="{C3380CC4-5D6E-409C-BE32-E72D297353CC}">
              <c16:uniqueId val="{00000000-A173-43E0-AB9C-E9D00FA9EAE7}"/>
            </c:ext>
          </c:extLst>
        </c:ser>
        <c:ser>
          <c:idx val="1"/>
          <c:order val="1"/>
          <c:tx>
            <c:strRef>
              <c:f>Sheet1!$C$1</c:f>
              <c:strCache>
                <c:ptCount val="1"/>
                <c:pt idx="0">
                  <c:v>Less than 50%</c:v>
                </c:pt>
              </c:strCache>
            </c:strRef>
          </c:tx>
          <c:spPr>
            <a:solidFill>
              <a:srgbClr val="FFC100"/>
            </a:solidFill>
            <a:ln>
              <a:noFill/>
            </a:ln>
            <a:effectLst/>
          </c:spPr>
          <c:invertIfNegative val="0"/>
          <c:cat>
            <c:strRef>
              <c:f>Sheet1!$A$2:$A$5</c:f>
              <c:strCache>
                <c:ptCount val="3"/>
                <c:pt idx="0">
                  <c:v>Res 5.1</c:v>
                </c:pt>
                <c:pt idx="1">
                  <c:v>Res 5.3</c:v>
                </c:pt>
                <c:pt idx="2">
                  <c:v>Res 5.4</c:v>
                </c:pt>
              </c:strCache>
            </c:strRef>
          </c:cat>
          <c:val>
            <c:numRef>
              <c:f>Sheet1!$C$2:$C$5</c:f>
              <c:numCache>
                <c:formatCode>General</c:formatCode>
                <c:ptCount val="4"/>
                <c:pt idx="0">
                  <c:v>43</c:v>
                </c:pt>
                <c:pt idx="1">
                  <c:v>7</c:v>
                </c:pt>
                <c:pt idx="2">
                  <c:v>14</c:v>
                </c:pt>
              </c:numCache>
            </c:numRef>
          </c:val>
          <c:extLst>
            <c:ext xmlns:c16="http://schemas.microsoft.com/office/drawing/2014/chart" uri="{C3380CC4-5D6E-409C-BE32-E72D297353CC}">
              <c16:uniqueId val="{00000001-A173-43E0-AB9C-E9D00FA9EAE7}"/>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5.1</c:v>
                </c:pt>
                <c:pt idx="1">
                  <c:v>Res 5.3</c:v>
                </c:pt>
                <c:pt idx="2">
                  <c:v>Res 5.4</c:v>
                </c:pt>
              </c:strCache>
            </c:strRef>
          </c:cat>
          <c:val>
            <c:numRef>
              <c:f>Sheet1!$D$2:$D$5</c:f>
              <c:numCache>
                <c:formatCode>General</c:formatCode>
                <c:ptCount val="4"/>
                <c:pt idx="0">
                  <c:v>21</c:v>
                </c:pt>
                <c:pt idx="1">
                  <c:v>0</c:v>
                </c:pt>
                <c:pt idx="2">
                  <c:v>7</c:v>
                </c:pt>
              </c:numCache>
            </c:numRef>
          </c:val>
          <c:extLst>
            <c:ext xmlns:c16="http://schemas.microsoft.com/office/drawing/2014/chart" uri="{C3380CC4-5D6E-409C-BE32-E72D297353CC}">
              <c16:uniqueId val="{00000002-A173-43E0-AB9C-E9D00FA9EAE7}"/>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5.1</c:v>
                </c:pt>
                <c:pt idx="1">
                  <c:v>Res 5.3</c:v>
                </c:pt>
                <c:pt idx="2">
                  <c:v>Res 5.4</c:v>
                </c:pt>
              </c:strCache>
            </c:strRef>
          </c:cat>
          <c:val>
            <c:numRef>
              <c:f>Sheet1!$E$2:$E$5</c:f>
              <c:numCache>
                <c:formatCode>General</c:formatCode>
                <c:ptCount val="4"/>
                <c:pt idx="0">
                  <c:v>14</c:v>
                </c:pt>
                <c:pt idx="1">
                  <c:v>86</c:v>
                </c:pt>
                <c:pt idx="2">
                  <c:v>21</c:v>
                </c:pt>
              </c:numCache>
            </c:numRef>
          </c:val>
          <c:extLst>
            <c:ext xmlns:c16="http://schemas.microsoft.com/office/drawing/2014/chart" uri="{C3380CC4-5D6E-409C-BE32-E72D297353CC}">
              <c16:uniqueId val="{00000003-A173-43E0-AB9C-E9D00FA9EAE7}"/>
            </c:ext>
          </c:extLst>
        </c:ser>
        <c:ser>
          <c:idx val="4"/>
          <c:order val="4"/>
          <c:tx>
            <c:strRef>
              <c:f>Sheet1!$F$1</c:f>
              <c:strCache>
                <c:ptCount val="1"/>
                <c:pt idx="0">
                  <c:v>Not Applicable</c:v>
                </c:pt>
              </c:strCache>
            </c:strRef>
          </c:tx>
          <c:spPr>
            <a:solidFill>
              <a:srgbClr val="7030A0"/>
            </a:solidFill>
            <a:ln>
              <a:noFill/>
            </a:ln>
            <a:effectLst/>
          </c:spPr>
          <c:invertIfNegative val="0"/>
          <c:cat>
            <c:strRef>
              <c:f>Sheet1!$A$2:$A$5</c:f>
              <c:strCache>
                <c:ptCount val="3"/>
                <c:pt idx="0">
                  <c:v>Res 5.1</c:v>
                </c:pt>
                <c:pt idx="1">
                  <c:v>Res 5.3</c:v>
                </c:pt>
                <c:pt idx="2">
                  <c:v>Res 5.4</c:v>
                </c:pt>
              </c:strCache>
            </c:strRef>
          </c:cat>
          <c:val>
            <c:numRef>
              <c:f>Sheet1!$F$2:$F$5</c:f>
              <c:numCache>
                <c:formatCode>General</c:formatCode>
                <c:ptCount val="4"/>
                <c:pt idx="0">
                  <c:v>0</c:v>
                </c:pt>
                <c:pt idx="1">
                  <c:v>0</c:v>
                </c:pt>
                <c:pt idx="2">
                  <c:v>0</c:v>
                </c:pt>
              </c:numCache>
            </c:numRef>
          </c:val>
          <c:extLst>
            <c:ext xmlns:c16="http://schemas.microsoft.com/office/drawing/2014/chart" uri="{C3380CC4-5D6E-409C-BE32-E72D297353CC}">
              <c16:uniqueId val="{00000004-A173-43E0-AB9C-E9D00FA9EAE7}"/>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24305390749664624"/>
          <c:y val="0.92577795184704248"/>
          <c:w val="0.58526814597677046"/>
          <c:h val="7.42220686167446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2026/04/08</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4/8/2026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3798106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7758200" y="2634064"/>
            <a:ext cx="4078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a:t>
            </a:r>
            <a:r>
              <a:rPr lang="en-US" sz="1200" dirty="0" err="1">
                <a:solidFill>
                  <a:srgbClr val="FFFFFF"/>
                </a:solidFill>
              </a:rPr>
              <a:t>Ms</a:t>
            </a:r>
            <a:r>
              <a:rPr lang="en-US" sz="1200" dirty="0">
                <a:solidFill>
                  <a:srgbClr val="FFFFFF"/>
                </a:solidFill>
              </a:rPr>
              <a:t> Amanda Sizani</a:t>
            </a:r>
          </a:p>
          <a:p>
            <a:pPr eaLnBrk="1" hangingPunct="1"/>
            <a:r>
              <a:rPr lang="en-US" sz="1200" dirty="0">
                <a:solidFill>
                  <a:srgbClr val="FFFFFF"/>
                </a:solidFill>
              </a:rPr>
              <a:t>Designation:	       Regional Head: Eastern Cap (Act)</a:t>
            </a:r>
          </a:p>
        </p:txBody>
      </p:sp>
      <p:sp>
        <p:nvSpPr>
          <p:cNvPr id="6" name="TextBox 5">
            <a:extLst>
              <a:ext uri="{FF2B5EF4-FFF2-40B4-BE49-F238E27FC236}">
                <a16:creationId xmlns:a16="http://schemas.microsoft.com/office/drawing/2014/main" id="{D928070B-9216-966B-632D-CF6BCD6C6209}"/>
              </a:ext>
            </a:extLst>
          </p:cNvPr>
          <p:cNvSpPr txBox="1"/>
          <p:nvPr/>
        </p:nvSpPr>
        <p:spPr>
          <a:xfrm>
            <a:off x="6921500" y="525690"/>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833467"/>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Eastern Cape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(4)</a:t>
            </a:r>
          </a:p>
        </p:txBody>
      </p:sp>
      <p:graphicFrame>
        <p:nvGraphicFramePr>
          <p:cNvPr id="2" name="Chart 1">
            <a:extLst>
              <a:ext uri="{FF2B5EF4-FFF2-40B4-BE49-F238E27FC236}">
                <a16:creationId xmlns:a16="http://schemas.microsoft.com/office/drawing/2014/main" id="{537DAE44-EF13-ADC4-A41D-2FF96DFBF6FC}"/>
              </a:ext>
            </a:extLst>
          </p:cNvPr>
          <p:cNvGraphicFramePr/>
          <p:nvPr>
            <p:extLst>
              <p:ext uri="{D42A27DB-BD31-4B8C-83A1-F6EECF244321}">
                <p14:modId xmlns:p14="http://schemas.microsoft.com/office/powerpoint/2010/main" val="2629622711"/>
              </p:ext>
            </p:extLst>
          </p:nvPr>
        </p:nvGraphicFramePr>
        <p:xfrm>
          <a:off x="203989" y="1030046"/>
          <a:ext cx="5739611"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5256899" y="1443841"/>
            <a:ext cx="6640756"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ZA" sz="1800" dirty="0"/>
              <a:t>(3.14)</a:t>
            </a:r>
            <a:r>
              <a:rPr lang="en-US" sz="1800" dirty="0"/>
              <a:t> 43% of WSAs/WSP have not started to implement the local government </a:t>
            </a:r>
            <a:r>
              <a:rPr lang="en-US" sz="1800" dirty="0" err="1"/>
              <a:t>professionalisation</a:t>
            </a:r>
            <a:r>
              <a:rPr lang="en-US" sz="1800" dirty="0"/>
              <a:t> framework, 36% have started (&lt;50%), 7% have made good progress (&gt;50%) and 14% are implementing the framework</a:t>
            </a:r>
            <a:endParaRPr lang="en-GB" sz="1800" dirty="0"/>
          </a:p>
          <a:p>
            <a:pPr algn="just"/>
            <a:r>
              <a:rPr lang="en-ZA" sz="1800" dirty="0"/>
              <a:t>(3.17)</a:t>
            </a:r>
            <a:r>
              <a:rPr lang="en-US" sz="1800" dirty="0"/>
              <a:t> 21% of WSAs reported having started (&lt;50%) to </a:t>
            </a:r>
            <a:r>
              <a:rPr lang="en-US" sz="1800" dirty="0" err="1"/>
              <a:t>prioritise</a:t>
            </a:r>
            <a:r>
              <a:rPr lang="en-US" sz="1800" dirty="0"/>
              <a:t> creation and filling of key technical positions, 14% reporting making good progress (&gt;50%) and 36% have </a:t>
            </a:r>
            <a:r>
              <a:rPr lang="en-US" sz="1800" dirty="0" err="1"/>
              <a:t>prioritised</a:t>
            </a:r>
            <a:r>
              <a:rPr lang="en-US" sz="1800" dirty="0"/>
              <a:t> the creation and filling of key technical positions. 29% of WSAs have not started</a:t>
            </a:r>
            <a:endParaRPr lang="en-GB" sz="1800" dirty="0"/>
          </a:p>
          <a:p>
            <a:pPr algn="just"/>
            <a:r>
              <a:rPr lang="en-ZA" sz="1800" dirty="0"/>
              <a:t>(3.18)</a:t>
            </a:r>
            <a:r>
              <a:rPr lang="en-US" sz="1800" dirty="0"/>
              <a:t> 29% of WSAs reported not having started to review their bylaws with regard to enforcement of water and sanitation policies, 21% have reported having started such reviews and 29% reporting making good progress (&gt;50%). 21% report having reviewed their bylaws</a:t>
            </a:r>
            <a:endParaRPr lang="en-GB" sz="1800" dirty="0"/>
          </a:p>
        </p:txBody>
      </p:sp>
    </p:spTree>
    <p:extLst>
      <p:ext uri="{BB962C8B-B14F-4D97-AF65-F5344CB8AC3E}">
        <p14:creationId xmlns:p14="http://schemas.microsoft.com/office/powerpoint/2010/main" val="202771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6227379" y="1413943"/>
            <a:ext cx="5670276" cy="3591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(4.1) 57% of WSAs report working with business and civil society leaders.  29% have reported that they are starting to work with these leaders while 14% have reported not yet starting with this action</a:t>
            </a:r>
          </a:p>
          <a:p>
            <a:pPr algn="just" eaLnBrk="1" hangingPunct="1">
              <a:lnSpc>
                <a:spcPts val="2475"/>
              </a:lnSpc>
            </a:pPr>
            <a:endParaRPr lang="en-US" sz="1800" dirty="0"/>
          </a:p>
          <a:p>
            <a:pPr algn="just" eaLnBrk="1" hangingPunct="1">
              <a:lnSpc>
                <a:spcPts val="2475"/>
              </a:lnSpc>
            </a:pPr>
            <a:r>
              <a:rPr lang="en-US" sz="1800" dirty="0"/>
              <a:t>(4.4) 21% of WSAs reported having started to work with local business and civil society to address W&amp;S challenges, 57% of WSAs reported working with local business and civil society. 7% of WSAs have made good progress (&gt;50%). 14% of WSAs reported not having started </a:t>
            </a:r>
          </a:p>
        </p:txBody>
      </p:sp>
      <p:graphicFrame>
        <p:nvGraphicFramePr>
          <p:cNvPr id="2" name="Chart 1">
            <a:extLst>
              <a:ext uri="{FF2B5EF4-FFF2-40B4-BE49-F238E27FC236}">
                <a16:creationId xmlns:a16="http://schemas.microsoft.com/office/drawing/2014/main" id="{5AD3118B-8F9B-9958-6C00-C7D25C0FAC94}"/>
              </a:ext>
            </a:extLst>
          </p:cNvPr>
          <p:cNvGraphicFramePr/>
          <p:nvPr>
            <p:extLst>
              <p:ext uri="{D42A27DB-BD31-4B8C-83A1-F6EECF244321}">
                <p14:modId xmlns:p14="http://schemas.microsoft.com/office/powerpoint/2010/main" val="4221648866"/>
              </p:ext>
            </p:extLst>
          </p:nvPr>
        </p:nvGraphicFramePr>
        <p:xfrm>
          <a:off x="249900" y="1036320"/>
          <a:ext cx="6474749" cy="5194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2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graphicFrame>
        <p:nvGraphicFramePr>
          <p:cNvPr id="2" name="Chart 1">
            <a:extLst>
              <a:ext uri="{FF2B5EF4-FFF2-40B4-BE49-F238E27FC236}">
                <a16:creationId xmlns:a16="http://schemas.microsoft.com/office/drawing/2014/main" id="{DCF5DF46-9EBB-FC4C-3E27-E58494BFEB03}"/>
              </a:ext>
            </a:extLst>
          </p:cNvPr>
          <p:cNvGraphicFramePr/>
          <p:nvPr>
            <p:extLst>
              <p:ext uri="{D42A27DB-BD31-4B8C-83A1-F6EECF244321}">
                <p14:modId xmlns:p14="http://schemas.microsoft.com/office/powerpoint/2010/main" val="1727372065"/>
              </p:ext>
            </p:extLst>
          </p:nvPr>
        </p:nvGraphicFramePr>
        <p:xfrm>
          <a:off x="203990" y="1030046"/>
          <a:ext cx="6673060"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5754414" y="1168560"/>
            <a:ext cx="6233595" cy="455317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(5.1) 43% of WSAs reported having started to develop an infrastructure security strategy, with 21% reported making good progress (&gt;50%)  against this resolution, 21% reported no progress and 14% of WSAs reported achieving this target</a:t>
            </a:r>
          </a:p>
          <a:p>
            <a:pPr algn="just" eaLnBrk="1" hangingPunct="1">
              <a:lnSpc>
                <a:spcPts val="2475"/>
              </a:lnSpc>
            </a:pPr>
            <a:endParaRPr lang="en-US" sz="1800" dirty="0"/>
          </a:p>
          <a:p>
            <a:pPr algn="just" eaLnBrk="1" hangingPunct="1">
              <a:lnSpc>
                <a:spcPts val="2475"/>
              </a:lnSpc>
            </a:pPr>
            <a:r>
              <a:rPr lang="en-US" sz="1800" dirty="0"/>
              <a:t>(5.3) 86% of WSAs reported implementing community and awareness </a:t>
            </a:r>
            <a:r>
              <a:rPr lang="en-US" sz="1800" dirty="0" err="1"/>
              <a:t>programmes</a:t>
            </a:r>
            <a:r>
              <a:rPr lang="en-US" sz="1800" dirty="0"/>
              <a:t>, 7% of WSAs have commenced with the development of such </a:t>
            </a:r>
            <a:r>
              <a:rPr lang="en-US" sz="1800" dirty="0" err="1"/>
              <a:t>programmes</a:t>
            </a:r>
            <a:r>
              <a:rPr lang="en-US" sz="1800" dirty="0"/>
              <a:t>. 7% (1 WSA) did not yet commence with this action</a:t>
            </a:r>
          </a:p>
          <a:p>
            <a:pPr algn="just" eaLnBrk="1" hangingPunct="1">
              <a:lnSpc>
                <a:spcPts val="2475"/>
              </a:lnSpc>
            </a:pPr>
            <a:endParaRPr lang="en-US" sz="1800" dirty="0"/>
          </a:p>
          <a:p>
            <a:pPr algn="just" eaLnBrk="1" hangingPunct="1">
              <a:lnSpc>
                <a:spcPts val="2475"/>
              </a:lnSpc>
            </a:pPr>
            <a:r>
              <a:rPr lang="en-US" sz="1800" dirty="0"/>
              <a:t>(5.4) 21% of WSAs reported having started with establishing water committees. 21% have established water committees. 57% of WSAs reported no progress</a:t>
            </a:r>
          </a:p>
        </p:txBody>
      </p:sp>
    </p:spTree>
    <p:extLst>
      <p:ext uri="{BB962C8B-B14F-4D97-AF65-F5344CB8AC3E}">
        <p14:creationId xmlns:p14="http://schemas.microsoft.com/office/powerpoint/2010/main" val="336619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the Eastern Cape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779131"/>
            <a:ext cx="11698777" cy="5808921"/>
          </a:xfrm>
        </p:spPr>
        <p:txBody>
          <a:bodyPr numCol="2"/>
          <a:lstStyle/>
          <a:p>
            <a:r>
              <a:rPr lang="en-ZA" dirty="0"/>
              <a:t>Alfred Nzo District municipality</a:t>
            </a:r>
          </a:p>
          <a:p>
            <a:r>
              <a:rPr lang="en-ZA" dirty="0"/>
              <a:t>Amathole District municipality</a:t>
            </a:r>
          </a:p>
          <a:p>
            <a:r>
              <a:rPr lang="en-ZA" dirty="0"/>
              <a:t>Buffalo City Metropolitan Municipality</a:t>
            </a:r>
          </a:p>
          <a:p>
            <a:r>
              <a:rPr lang="en-ZA" dirty="0"/>
              <a:t>Chris Hani District municipality</a:t>
            </a:r>
          </a:p>
          <a:p>
            <a:r>
              <a:rPr lang="en-ZA" dirty="0"/>
              <a:t>Joe </a:t>
            </a:r>
            <a:r>
              <a:rPr lang="en-ZA" dirty="0" err="1"/>
              <a:t>Gqabi</a:t>
            </a:r>
            <a:r>
              <a:rPr lang="en-ZA" dirty="0"/>
              <a:t> District municipality</a:t>
            </a:r>
          </a:p>
          <a:p>
            <a:r>
              <a:rPr lang="en-ZA" dirty="0"/>
              <a:t>Kou-Kamma Local Municipality</a:t>
            </a:r>
          </a:p>
          <a:p>
            <a:r>
              <a:rPr lang="en-ZA" dirty="0"/>
              <a:t>Makana Local Municipality</a:t>
            </a:r>
          </a:p>
          <a:p>
            <a:r>
              <a:rPr lang="en-ZA" dirty="0"/>
              <a:t>Ndlambe Local Municipality</a:t>
            </a:r>
          </a:p>
          <a:p>
            <a:r>
              <a:rPr lang="en-ZA" dirty="0"/>
              <a:t>Nelson Mandela Metropolitan Municipality</a:t>
            </a:r>
          </a:p>
          <a:p>
            <a:r>
              <a:rPr lang="en-ZA" dirty="0" err="1"/>
              <a:t>O.R.Tambo</a:t>
            </a:r>
            <a:r>
              <a:rPr lang="en-ZA" dirty="0"/>
              <a:t> District municipality</a:t>
            </a:r>
          </a:p>
          <a:p>
            <a:r>
              <a:rPr lang="en-ZA" dirty="0"/>
              <a:t>Sunday`s River Valley Local Municipality</a:t>
            </a:r>
          </a:p>
          <a:p>
            <a:endParaRPr lang="en-ZA" dirty="0"/>
          </a:p>
          <a:p>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426443"/>
            <a:ext cx="11881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295083"/>
            <a:ext cx="11660358" cy="3724096"/>
          </a:xfrm>
          <a:prstGeom prst="rect">
            <a:avLst/>
          </a:prstGeom>
          <a:noFill/>
        </p:spPr>
        <p:txBody>
          <a:bodyPr wrap="square">
            <a:spAutoFit/>
          </a:bodyPr>
          <a:lstStyle/>
          <a:p>
            <a:pPr marL="457200" marR="0" lvl="0" indent="-2825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Water Service Authorities were grouped based on performance measured in the 2023 Full Blue Drop and 2022 Full Green Drop (2024)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Group 1 (2a) This group consists of 67 municipalities that scored critical on average across their water supply systems and/or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Group 2 (2b) This group consist of thirty-eight municipalities that scored poor on average across their water  supply systems and/or wastewater supply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Group 3 (2c in 2025) This group consists of 27 municipalities that scored average across their water supply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Group 4 (2d in 2025): This group consist of twelve municipalities which either scored good or excellent on average across their water supply systems and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460375"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415636" y="282633"/>
            <a:ext cx="85159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Eastern Cape Province WSAs in Group 2 of the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2575413969"/>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0C70CC-543F-0396-4CF2-97EB96C2E60B}"/>
              </a:ext>
            </a:extLst>
          </p:cNvPr>
          <p:cNvSpPr txBox="1"/>
          <p:nvPr/>
        </p:nvSpPr>
        <p:spPr>
          <a:xfrm>
            <a:off x="8931568" y="851170"/>
            <a:ext cx="3036912" cy="3170099"/>
          </a:xfrm>
          <a:prstGeom prst="rect">
            <a:avLst/>
          </a:prstGeom>
          <a:solidFill>
            <a:schemeClr val="accent2">
              <a:lumMod val="20000"/>
              <a:lumOff val="8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Critical:  Group 2a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Blue Crane Route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Dr Beyers Naude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Kouga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Kou-Kamma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Makana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Ndlambe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Sunday’s River Valley LM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7D17C3-769F-C5E4-0A7F-326EBC8787AE}"/>
              </a:ext>
            </a:extLst>
          </p:cNvPr>
          <p:cNvSpPr txBox="1"/>
          <p:nvPr/>
        </p:nvSpPr>
        <p:spPr>
          <a:xfrm>
            <a:off x="415635" y="3164766"/>
            <a:ext cx="3036912" cy="1938992"/>
          </a:xfrm>
          <a:prstGeom prst="rect">
            <a:avLst/>
          </a:prstGeom>
          <a:solidFill>
            <a:srgbClr val="FFC1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Alfred Nzo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Chris Hani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Joe </a:t>
            </a:r>
            <a:r>
              <a:rPr kumimoji="0" lang="en-ZA" sz="2000" b="0" i="0" u="none" strike="noStrike" kern="1200" cap="none" spc="0" normalizeH="0" baseline="0" noProof="0" dirty="0" err="1">
                <a:ln>
                  <a:noFill/>
                </a:ln>
                <a:solidFill>
                  <a:prstClr val="black"/>
                </a:solidFill>
                <a:effectLst/>
                <a:uLnTx/>
                <a:uFillTx/>
                <a:latin typeface="Calibri"/>
                <a:ea typeface="+mn-ea"/>
                <a:cs typeface="+mn-cs"/>
              </a:rPr>
              <a:t>Gqabi</a:t>
            </a:r>
            <a:r>
              <a:rPr kumimoji="0" lang="en-ZA" sz="2000" b="0" i="0" u="none" strike="noStrike" kern="1200" cap="none" spc="0" normalizeH="0" baseline="0" noProof="0" dirty="0">
                <a:ln>
                  <a:noFill/>
                </a:ln>
                <a:solidFill>
                  <a:prstClr val="black"/>
                </a:solidFill>
                <a:effectLst/>
                <a:uLnTx/>
                <a:uFillTx/>
                <a:latin typeface="Calibri"/>
                <a:ea typeface="+mn-ea"/>
                <a:cs typeface="+mn-cs"/>
              </a:rPr>
              <a:t>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O.R. </a:t>
            </a:r>
            <a:r>
              <a:rPr lang="en-ZA" sz="2000">
                <a:solidFill>
                  <a:prstClr val="black"/>
                </a:solidFill>
                <a:latin typeface="Calibri"/>
              </a:rPr>
              <a:t>Tambo DM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DB9D090-450F-8694-D8FF-68E11962872D}"/>
              </a:ext>
            </a:extLst>
          </p:cNvPr>
          <p:cNvSpPr txBox="1"/>
          <p:nvPr/>
        </p:nvSpPr>
        <p:spPr>
          <a:xfrm>
            <a:off x="415635" y="806753"/>
            <a:ext cx="3036912" cy="1631216"/>
          </a:xfrm>
          <a:prstGeom prst="rect">
            <a:avLst/>
          </a:prstGeom>
          <a:solidFill>
            <a:schemeClr val="bg1">
              <a:lumMod val="9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Average: Group 2c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Amathole DM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Buffalo City MM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Nelson Mandela MM</a:t>
            </a:r>
          </a:p>
        </p:txBody>
      </p:sp>
    </p:spTree>
    <p:extLst>
      <p:ext uri="{BB962C8B-B14F-4D97-AF65-F5344CB8AC3E}">
        <p14:creationId xmlns:p14="http://schemas.microsoft.com/office/powerpoint/2010/main" val="362088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37A02-59A3-3298-81C9-1657E4B7C6A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BAFE00B-E040-CD5D-4543-DB1A3B087C18}"/>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4</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A909F635-6F76-A7EA-319F-9114C54F1105}"/>
              </a:ext>
            </a:extLst>
          </p:cNvPr>
          <p:cNvSpPr txBox="1">
            <a:spLocks/>
          </p:cNvSpPr>
          <p:nvPr/>
        </p:nvSpPr>
        <p:spPr bwMode="auto">
          <a:xfrm>
            <a:off x="0" y="363220"/>
            <a:ext cx="10881360"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buFont typeface="Arial" charset="0"/>
              <a:buNone/>
            </a:pPr>
            <a:r>
              <a:rPr lang="en-US" sz="2800" b="1" dirty="0">
                <a:latin typeface="Arial" charset="0"/>
                <a:cs typeface="Arial" charset="0"/>
              </a:rPr>
              <a:t>Tracking progress</a:t>
            </a:r>
          </a:p>
        </p:txBody>
      </p:sp>
      <p:sp>
        <p:nvSpPr>
          <p:cNvPr id="10" name="TextBox 6">
            <a:extLst>
              <a:ext uri="{FF2B5EF4-FFF2-40B4-BE49-F238E27FC236}">
                <a16:creationId xmlns:a16="http://schemas.microsoft.com/office/drawing/2014/main" id="{D5B32283-7668-0B9B-3FA4-AAFC3E6EFCBD}"/>
              </a:ext>
            </a:extLst>
          </p:cNvPr>
          <p:cNvSpPr txBox="1">
            <a:spLocks noChangeArrowheads="1"/>
          </p:cNvSpPr>
          <p:nvPr/>
        </p:nvSpPr>
        <p:spPr bwMode="auto">
          <a:xfrm>
            <a:off x="0" y="812800"/>
            <a:ext cx="12192000" cy="4786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lnSpc>
                <a:spcPts val="2475"/>
              </a:lnSpc>
              <a:buFont typeface="Arial" panose="020B0604020202020204" pitchFamily="34" charset="0"/>
              <a:buChar char="•"/>
            </a:pPr>
            <a:r>
              <a:rPr lang="en-US" sz="1800" dirty="0"/>
              <a:t>Each DWS regional office was tasked to follow up with relevant WSAs for each resolution within the short, medium and long term of the 5 themes</a:t>
            </a:r>
          </a:p>
          <a:p>
            <a:pPr marL="285750" indent="-285750" eaLnBrk="1" hangingPunct="1">
              <a:lnSpc>
                <a:spcPts val="2475"/>
              </a:lnSpc>
              <a:buFont typeface="Arial" panose="020B0604020202020204" pitchFamily="34" charset="0"/>
              <a:buChar char="•"/>
            </a:pPr>
            <a:r>
              <a:rPr lang="en-US" sz="1800" dirty="0"/>
              <a:t>In reporting the department summarized progress as follows:</a:t>
            </a:r>
          </a:p>
          <a:p>
            <a:pPr marL="1028700" lvl="1" eaLnBrk="1" hangingPunct="1">
              <a:lnSpc>
                <a:spcPts val="2475"/>
              </a:lnSpc>
              <a:buFont typeface="Arial" panose="020B0604020202020204" pitchFamily="34" charset="0"/>
              <a:buChar char="•"/>
            </a:pPr>
            <a:r>
              <a:rPr lang="en-US" sz="1800" dirty="0"/>
              <a:t>Not yet started</a:t>
            </a:r>
          </a:p>
          <a:p>
            <a:pPr marL="1028700" lvl="1" eaLnBrk="1" hangingPunct="1">
              <a:lnSpc>
                <a:spcPts val="2475"/>
              </a:lnSpc>
              <a:buFont typeface="Arial" panose="020B0604020202020204" pitchFamily="34" charset="0"/>
              <a:buChar char="•"/>
            </a:pPr>
            <a:r>
              <a:rPr lang="en-US" sz="1800" dirty="0"/>
              <a:t>Started but less than 50% complete</a:t>
            </a:r>
          </a:p>
          <a:p>
            <a:pPr marL="1028700" lvl="1" eaLnBrk="1" hangingPunct="1">
              <a:lnSpc>
                <a:spcPts val="2475"/>
              </a:lnSpc>
              <a:buFont typeface="Arial" panose="020B0604020202020204" pitchFamily="34" charset="0"/>
              <a:buChar char="•"/>
            </a:pPr>
            <a:r>
              <a:rPr lang="en-US" sz="1800" dirty="0"/>
              <a:t>Started and more than 50% complete</a:t>
            </a:r>
          </a:p>
          <a:p>
            <a:pPr marL="1028700" lvl="1" eaLnBrk="1" hangingPunct="1">
              <a:lnSpc>
                <a:spcPts val="2475"/>
              </a:lnSpc>
              <a:buFont typeface="Arial" panose="020B0604020202020204" pitchFamily="34" charset="0"/>
              <a:buChar char="•"/>
            </a:pPr>
            <a:r>
              <a:rPr lang="en-US" sz="1800" dirty="0"/>
              <a:t>Achieved </a:t>
            </a:r>
          </a:p>
          <a:p>
            <a:pPr marL="1028700" lvl="1" eaLnBrk="1" hangingPunct="1">
              <a:lnSpc>
                <a:spcPts val="2475"/>
              </a:lnSpc>
              <a:buFont typeface="Arial" panose="020B0604020202020204" pitchFamily="34" charset="0"/>
              <a:buChar char="•"/>
            </a:pPr>
            <a:r>
              <a:rPr lang="en-US" sz="1800" dirty="0"/>
              <a:t>No response received</a:t>
            </a:r>
          </a:p>
          <a:p>
            <a:pPr marL="285750" indent="-285750" eaLnBrk="1" hangingPunct="1">
              <a:lnSpc>
                <a:spcPts val="2475"/>
              </a:lnSpc>
              <a:buFont typeface="Arial" panose="020B0604020202020204" pitchFamily="34" charset="0"/>
              <a:buChar char="•"/>
            </a:pPr>
            <a:endParaRPr lang="en-US" sz="1800" dirty="0"/>
          </a:p>
          <a:p>
            <a:pPr marL="285750" indent="-285750" eaLnBrk="1" hangingPunct="1">
              <a:lnSpc>
                <a:spcPts val="2475"/>
              </a:lnSpc>
              <a:buFont typeface="Arial" panose="020B0604020202020204" pitchFamily="34" charset="0"/>
              <a:buChar char="•"/>
            </a:pPr>
            <a:r>
              <a:rPr lang="en-US" sz="1800" dirty="0"/>
              <a:t>Where resolutions were not applicable e.g. where a Water Services Authority is not served by a Water Board ‘Not applicable’ was recorded</a:t>
            </a:r>
          </a:p>
          <a:p>
            <a:pPr marL="285750" indent="-285750" eaLnBrk="1" hangingPunct="1">
              <a:lnSpc>
                <a:spcPts val="2475"/>
              </a:lnSpc>
              <a:buFont typeface="Arial" panose="020B0604020202020204" pitchFamily="34" charset="0"/>
              <a:buChar char="•"/>
            </a:pPr>
            <a:endParaRPr lang="en-US" sz="1800" dirty="0"/>
          </a:p>
          <a:p>
            <a:pPr marL="285750" indent="-285750">
              <a:buFont typeface="Arial" panose="020B0604020202020204" pitchFamily="34" charset="0"/>
              <a:buChar char="•"/>
            </a:pPr>
            <a:r>
              <a:rPr lang="en-ZA" sz="1800" dirty="0"/>
              <a:t>This progress report is based on information collected from water services authorities. The data provided by the WSAs has not been independently verified, and some of the WSAs may have overstated their progress. </a:t>
            </a:r>
          </a:p>
          <a:p>
            <a:pPr marL="285750" indent="-285750" eaLnBrk="1" hangingPunct="1">
              <a:lnSpc>
                <a:spcPts val="2475"/>
              </a:lnSpc>
              <a:buFont typeface="Arial" panose="020B0604020202020204" pitchFamily="34" charset="0"/>
              <a:buChar char="•"/>
            </a:pPr>
            <a:r>
              <a:rPr lang="en-US" sz="1800" dirty="0"/>
              <a:t>Progress for each province will be provided separately in more detail on each resolution</a:t>
            </a:r>
          </a:p>
        </p:txBody>
      </p:sp>
    </p:spTree>
    <p:extLst>
      <p:ext uri="{BB962C8B-B14F-4D97-AF65-F5344CB8AC3E}">
        <p14:creationId xmlns:p14="http://schemas.microsoft.com/office/powerpoint/2010/main" val="158790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graphicFrame>
        <p:nvGraphicFramePr>
          <p:cNvPr id="9" name="Chart 8">
            <a:extLst>
              <a:ext uri="{FF2B5EF4-FFF2-40B4-BE49-F238E27FC236}">
                <a16:creationId xmlns:a16="http://schemas.microsoft.com/office/drawing/2014/main" id="{921F701C-9E62-448B-D55B-8899371D8F14}"/>
              </a:ext>
            </a:extLst>
          </p:cNvPr>
          <p:cNvGraphicFramePr/>
          <p:nvPr>
            <p:extLst>
              <p:ext uri="{D42A27DB-BD31-4B8C-83A1-F6EECF244321}">
                <p14:modId xmlns:p14="http://schemas.microsoft.com/office/powerpoint/2010/main" val="1319862460"/>
              </p:ext>
            </p:extLst>
          </p:nvPr>
        </p:nvGraphicFramePr>
        <p:xfrm>
          <a:off x="359232" y="734752"/>
          <a:ext cx="5504856" cy="51941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E323F8E-C260-03E8-DCC7-8BE0A4464D61}"/>
              </a:ext>
            </a:extLst>
          </p:cNvPr>
          <p:cNvSpPr txBox="1"/>
          <p:nvPr/>
        </p:nvSpPr>
        <p:spPr>
          <a:xfrm>
            <a:off x="5864088" y="1372908"/>
            <a:ext cx="6135846" cy="3597203"/>
          </a:xfrm>
          <a:prstGeom prst="rect">
            <a:avLst/>
          </a:prstGeom>
          <a:solidFill>
            <a:schemeClr val="bg1"/>
          </a:solidFill>
        </p:spPr>
        <p:txBody>
          <a:bodyPr wrap="square">
            <a:spAutoFit/>
          </a:bodyPr>
          <a:lstStyle/>
          <a:p>
            <a:pPr algn="just">
              <a:lnSpc>
                <a:spcPts val="2475"/>
              </a:lnSpc>
            </a:pPr>
            <a:r>
              <a:rPr lang="en-US" sz="2000" dirty="0">
                <a:latin typeface="Arial" panose="020B0604020202020204" pitchFamily="34" charset="0"/>
                <a:cs typeface="Arial" panose="020B0604020202020204" pitchFamily="34" charset="0"/>
              </a:rPr>
              <a:t>(1.5) 14% of WSAs in the EC reported having commenced (&lt;50%) with the separation of the WSA and WSP functions, 14% indicating good progress (&gt;50%), and 36% indicating WSA and WSP function has been separated. 36% indicating no progress </a:t>
            </a:r>
          </a:p>
          <a:p>
            <a:pPr algn="just">
              <a:lnSpc>
                <a:spcPts val="2475"/>
              </a:lnSpc>
            </a:pPr>
            <a:endParaRPr lang="en-US" sz="2000" dirty="0">
              <a:latin typeface="Arial" panose="020B0604020202020204" pitchFamily="34" charset="0"/>
              <a:cs typeface="Arial" panose="020B0604020202020204" pitchFamily="34" charset="0"/>
            </a:endParaRPr>
          </a:p>
          <a:p>
            <a:pPr algn="just">
              <a:lnSpc>
                <a:spcPts val="2475"/>
              </a:lnSpc>
            </a:pPr>
            <a:r>
              <a:rPr lang="en-US" sz="2000" dirty="0">
                <a:latin typeface="Arial" panose="020B0604020202020204" pitchFamily="34" charset="0"/>
                <a:cs typeface="Arial" panose="020B0604020202020204" pitchFamily="34" charset="0"/>
              </a:rPr>
              <a:t>(1.3) 29% indicate having commenced (&lt;50%) with the implementation of a utility model, 29% have made good progress (&gt;50%) with 43% indicating no progress, no WSA have implemented the utility model </a:t>
            </a:r>
          </a:p>
        </p:txBody>
      </p:sp>
    </p:spTree>
    <p:extLst>
      <p:ext uri="{BB962C8B-B14F-4D97-AF65-F5344CB8AC3E}">
        <p14:creationId xmlns:p14="http://schemas.microsoft.com/office/powerpoint/2010/main" val="381520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a:t>
            </a:r>
          </a:p>
        </p:txBody>
      </p:sp>
      <p:graphicFrame>
        <p:nvGraphicFramePr>
          <p:cNvPr id="9" name="Chart 8">
            <a:extLst>
              <a:ext uri="{FF2B5EF4-FFF2-40B4-BE49-F238E27FC236}">
                <a16:creationId xmlns:a16="http://schemas.microsoft.com/office/drawing/2014/main" id="{55A0241F-CF4E-492F-1B1E-1B1A1227CF19}"/>
              </a:ext>
            </a:extLst>
          </p:cNvPr>
          <p:cNvGraphicFramePr/>
          <p:nvPr>
            <p:extLst>
              <p:ext uri="{D42A27DB-BD31-4B8C-83A1-F6EECF244321}">
                <p14:modId xmlns:p14="http://schemas.microsoft.com/office/powerpoint/2010/main" val="3155355605"/>
              </p:ext>
            </p:extLst>
          </p:nvPr>
        </p:nvGraphicFramePr>
        <p:xfrm>
          <a:off x="294345" y="719666"/>
          <a:ext cx="6504020" cy="56686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BBB4621-963A-D9F1-7686-ADF434B721D0}"/>
              </a:ext>
            </a:extLst>
          </p:cNvPr>
          <p:cNvSpPr txBox="1"/>
          <p:nvPr/>
        </p:nvSpPr>
        <p:spPr>
          <a:xfrm>
            <a:off x="6297783" y="889843"/>
            <a:ext cx="5599872" cy="5355312"/>
          </a:xfrm>
          <a:prstGeom prst="rect">
            <a:avLst/>
          </a:prstGeom>
          <a:noFill/>
        </p:spPr>
        <p:txBody>
          <a:bodyPr wrap="square" rtlCol="0">
            <a:spAutoFit/>
          </a:bodyPr>
          <a:lstStyle/>
          <a:p>
            <a:pPr algn="just"/>
            <a:r>
              <a:rPr lang="en-ZA" sz="1600" dirty="0"/>
              <a:t>(</a:t>
            </a:r>
            <a:r>
              <a:rPr lang="en-ZA" dirty="0"/>
              <a:t>2.2) </a:t>
            </a:r>
            <a:r>
              <a:rPr lang="en-US" dirty="0"/>
              <a:t>50% of all WSAs are paying current invoices in full to the Water Boards/WUAs, 14% have started but is not consistent. 36% of WSAs reported this resolution as not applicable i.e. Not supported by Bulk WSP. </a:t>
            </a:r>
            <a:endParaRPr lang="en-ZA" dirty="0"/>
          </a:p>
          <a:p>
            <a:pPr algn="just"/>
            <a:r>
              <a:rPr lang="en-ZA" dirty="0"/>
              <a:t>(2.8) </a:t>
            </a:r>
            <a:r>
              <a:rPr lang="en-US" dirty="0"/>
              <a:t>50% of WSAs have NRW programmes in place.  29% have started (&lt;50%), 21% have made good progress (&gt;50%)</a:t>
            </a:r>
          </a:p>
          <a:p>
            <a:pPr algn="just"/>
            <a:r>
              <a:rPr lang="en-ZA" dirty="0"/>
              <a:t>(2.9) </a:t>
            </a:r>
            <a:r>
              <a:rPr lang="en-US" dirty="0"/>
              <a:t>57% of WSAs have not yet started to ringfence revenue from sale of water.  14% have commenced (&lt;50%) with ringfencing of revenue from sale of water, 29% have made good progress (&gt;50%) </a:t>
            </a:r>
            <a:endParaRPr lang="en-ZA" dirty="0"/>
          </a:p>
          <a:p>
            <a:pPr algn="just"/>
            <a:r>
              <a:rPr lang="en-ZA" dirty="0"/>
              <a:t>(2.12)</a:t>
            </a:r>
            <a:r>
              <a:rPr lang="en-US" dirty="0"/>
              <a:t> Partnerships with the private sector has been concluded with 43% of WSAs, 21% have started (&lt;50%) and 7% have made good progress (&gt;50%) 29% of WSAs have not yet started with this action</a:t>
            </a:r>
            <a:endParaRPr lang="en-ZA" dirty="0"/>
          </a:p>
          <a:p>
            <a:pPr algn="just"/>
            <a:r>
              <a:rPr lang="en-ZA" dirty="0"/>
              <a:t>(2.11) </a:t>
            </a:r>
            <a:r>
              <a:rPr lang="en-US" dirty="0"/>
              <a:t>86% of WSAs have reviewed their indigent register  14% of WSAs have not yet started with the review</a:t>
            </a:r>
            <a:endParaRPr lang="en-ZA" dirty="0"/>
          </a:p>
          <a:p>
            <a:pPr algn="just"/>
            <a:r>
              <a:rPr lang="en-ZA" dirty="0"/>
              <a:t>(2.14) </a:t>
            </a:r>
            <a:r>
              <a:rPr lang="en-US" dirty="0"/>
              <a:t>79% of WSAs have not yet started to collaborate with the Infrastructure Fund.  21% have started (&lt;50%) </a:t>
            </a:r>
            <a:endParaRPr lang="en-ZA" dirty="0"/>
          </a:p>
        </p:txBody>
      </p:sp>
    </p:spTree>
    <p:extLst>
      <p:ext uri="{BB962C8B-B14F-4D97-AF65-F5344CB8AC3E}">
        <p14:creationId xmlns:p14="http://schemas.microsoft.com/office/powerpoint/2010/main" val="277478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graphicFrame>
        <p:nvGraphicFramePr>
          <p:cNvPr id="2" name="Chart 1">
            <a:extLst>
              <a:ext uri="{FF2B5EF4-FFF2-40B4-BE49-F238E27FC236}">
                <a16:creationId xmlns:a16="http://schemas.microsoft.com/office/drawing/2014/main" id="{E4AA71C1-FDBD-F1CC-865F-D3C199DE5BC2}"/>
              </a:ext>
            </a:extLst>
          </p:cNvPr>
          <p:cNvGraphicFramePr/>
          <p:nvPr>
            <p:extLst>
              <p:ext uri="{D42A27DB-BD31-4B8C-83A1-F6EECF244321}">
                <p14:modId xmlns:p14="http://schemas.microsoft.com/office/powerpoint/2010/main" val="270994276"/>
              </p:ext>
            </p:extLst>
          </p:nvPr>
        </p:nvGraphicFramePr>
        <p:xfrm>
          <a:off x="172719" y="940006"/>
          <a:ext cx="6818631"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5079023" y="940006"/>
            <a:ext cx="6818631" cy="519437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ZA" sz="1800" dirty="0"/>
              <a:t>(3.1) </a:t>
            </a:r>
            <a:r>
              <a:rPr lang="en-US" sz="1800" dirty="0"/>
              <a:t>1 WSAs (7%) have a ND Corrective Action Plan (CAPs) outstanding. Other 12 with critical systems have submitted. 1 WSA (7%) did not have any critical systems requiring a CAP </a:t>
            </a:r>
          </a:p>
          <a:p>
            <a:pPr algn="just" eaLnBrk="1" hangingPunct="1">
              <a:lnSpc>
                <a:spcPts val="2475"/>
              </a:lnSpc>
            </a:pPr>
            <a:endParaRPr lang="en-ZA" sz="1800" dirty="0"/>
          </a:p>
          <a:p>
            <a:pPr algn="just" eaLnBrk="1" hangingPunct="1">
              <a:lnSpc>
                <a:spcPts val="2475"/>
              </a:lnSpc>
            </a:pPr>
            <a:r>
              <a:rPr lang="en-ZA" sz="1800" dirty="0"/>
              <a:t>(3.3)</a:t>
            </a:r>
            <a:r>
              <a:rPr lang="en-US" sz="1800" dirty="0"/>
              <a:t> 9 WSAs (64%) have started with implementation (&lt;50%)of their CAPs and 4 (29%) indicates good progress (&gt;50%)</a:t>
            </a:r>
          </a:p>
          <a:p>
            <a:pPr algn="just" eaLnBrk="1" hangingPunct="1">
              <a:lnSpc>
                <a:spcPts val="2475"/>
              </a:lnSpc>
            </a:pPr>
            <a:endParaRPr lang="en-ZA" sz="1800" dirty="0"/>
          </a:p>
          <a:p>
            <a:pPr algn="just" eaLnBrk="1" hangingPunct="1">
              <a:lnSpc>
                <a:spcPts val="2475"/>
              </a:lnSpc>
            </a:pPr>
            <a:r>
              <a:rPr lang="en-GB" sz="1800" dirty="0"/>
              <a:t>(3.7) </a:t>
            </a:r>
            <a:r>
              <a:rPr lang="en-US" sz="1800" dirty="0"/>
              <a:t>64% of WSAs have stepped tariffs, with 7% busy with development. 7% of WSAs (1 WSA) has not started with this process where demand exceeds supply. 21% of WSAs reported not having demand exceeding available supply</a:t>
            </a:r>
          </a:p>
          <a:p>
            <a:pPr algn="just" eaLnBrk="1" hangingPunct="1">
              <a:lnSpc>
                <a:spcPts val="2475"/>
              </a:lnSpc>
            </a:pPr>
            <a:endParaRPr lang="en-GB" sz="1800" dirty="0"/>
          </a:p>
          <a:p>
            <a:pPr algn="just" eaLnBrk="1" hangingPunct="1">
              <a:lnSpc>
                <a:spcPts val="2475"/>
              </a:lnSpc>
            </a:pPr>
            <a:r>
              <a:rPr lang="en-GB" sz="1800" dirty="0"/>
              <a:t>(3.8) </a:t>
            </a:r>
            <a:r>
              <a:rPr lang="en-US" sz="1800" dirty="0"/>
              <a:t>57% of all WSAs have WCDM </a:t>
            </a:r>
            <a:r>
              <a:rPr lang="en-US" sz="1800" dirty="0" err="1"/>
              <a:t>programmes</a:t>
            </a:r>
            <a:r>
              <a:rPr lang="en-US" sz="1800" dirty="0"/>
              <a:t> in place. 14% have commenced (&lt;50%) and 21% have made good progress (&gt;50%) in establishing Water Conservation Demand Management </a:t>
            </a:r>
            <a:r>
              <a:rPr lang="en-US" sz="1800" dirty="0" err="1"/>
              <a:t>programmes</a:t>
            </a:r>
            <a:r>
              <a:rPr lang="en-US" sz="1800" dirty="0"/>
              <a:t>. 7% (1 WSA) has not yet started</a:t>
            </a:r>
            <a:endParaRPr lang="en-US" dirty="0"/>
          </a:p>
        </p:txBody>
      </p:sp>
    </p:spTree>
    <p:extLst>
      <p:ext uri="{BB962C8B-B14F-4D97-AF65-F5344CB8AC3E}">
        <p14:creationId xmlns:p14="http://schemas.microsoft.com/office/powerpoint/2010/main" val="29461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(2)</a:t>
            </a:r>
          </a:p>
        </p:txBody>
      </p:sp>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5162551" y="1195702"/>
            <a:ext cx="6735103" cy="3765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GB" sz="1800" dirty="0"/>
              <a:t>(3.10) </a:t>
            </a:r>
            <a:r>
              <a:rPr lang="en-US" sz="1800" dirty="0"/>
              <a:t>93% of WSAs reported incident protocols with issuing advisory notes, when required, in place. 1 WSA reported not having started yet</a:t>
            </a:r>
          </a:p>
          <a:p>
            <a:pPr algn="just" eaLnBrk="1" hangingPunct="1">
              <a:lnSpc>
                <a:spcPts val="2475"/>
              </a:lnSpc>
            </a:pPr>
            <a:endParaRPr lang="en-GB" sz="1800" dirty="0"/>
          </a:p>
          <a:p>
            <a:pPr algn="just" eaLnBrk="1" hangingPunct="1">
              <a:lnSpc>
                <a:spcPts val="2475"/>
              </a:lnSpc>
            </a:pPr>
            <a:r>
              <a:rPr lang="en-GB" sz="1800" dirty="0"/>
              <a:t>(3.11) </a:t>
            </a:r>
            <a:r>
              <a:rPr lang="en-US" sz="1800" dirty="0"/>
              <a:t>79% of WSAs reported achieving using grants to increase access to a basic level of service.  7% reported having started (&lt;50%) and 7% making good progress (&gt;50%)</a:t>
            </a:r>
            <a:endParaRPr lang="en-GB" sz="1800" dirty="0"/>
          </a:p>
          <a:p>
            <a:pPr algn="just" eaLnBrk="1" hangingPunct="1">
              <a:lnSpc>
                <a:spcPts val="2475"/>
              </a:lnSpc>
            </a:pPr>
            <a:endParaRPr lang="en-GB" sz="1800" dirty="0"/>
          </a:p>
          <a:p>
            <a:pPr algn="just"/>
            <a:r>
              <a:rPr lang="en-ZA" sz="1800" dirty="0"/>
              <a:t>(3.5) </a:t>
            </a:r>
            <a:r>
              <a:rPr lang="en-US" sz="1800" dirty="0"/>
              <a:t>64% of WSAs report having plans in place to reduce demand, through communication campaigns and stakeholder engagements, 7% reported that they are less than 50% complete and 29% indicated no progress</a:t>
            </a:r>
          </a:p>
        </p:txBody>
      </p:sp>
      <p:graphicFrame>
        <p:nvGraphicFramePr>
          <p:cNvPr id="2" name="Chart 1">
            <a:extLst>
              <a:ext uri="{FF2B5EF4-FFF2-40B4-BE49-F238E27FC236}">
                <a16:creationId xmlns:a16="http://schemas.microsoft.com/office/drawing/2014/main" id="{8D2AB060-6D98-19B2-CC75-32B3EB2CDDC6}"/>
              </a:ext>
            </a:extLst>
          </p:cNvPr>
          <p:cNvGraphicFramePr/>
          <p:nvPr>
            <p:extLst>
              <p:ext uri="{D42A27DB-BD31-4B8C-83A1-F6EECF244321}">
                <p14:modId xmlns:p14="http://schemas.microsoft.com/office/powerpoint/2010/main" val="4271119955"/>
              </p:ext>
            </p:extLst>
          </p:nvPr>
        </p:nvGraphicFramePr>
        <p:xfrm>
          <a:off x="172720" y="931362"/>
          <a:ext cx="4989831"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46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(3)</a:t>
            </a:r>
          </a:p>
        </p:txBody>
      </p:sp>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4989443" y="795132"/>
            <a:ext cx="6989043"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ZA" sz="1800" dirty="0"/>
              <a:t>(3.6) </a:t>
            </a:r>
            <a:r>
              <a:rPr lang="en-US" sz="1800" dirty="0"/>
              <a:t>43% of WSAs reported having leak detection and repair </a:t>
            </a:r>
            <a:r>
              <a:rPr lang="en-US" sz="1800" dirty="0" err="1"/>
              <a:t>programmes</a:t>
            </a:r>
            <a:r>
              <a:rPr lang="en-US" sz="1800" dirty="0"/>
              <a:t> in place.  14% reporting having started with such </a:t>
            </a:r>
            <a:r>
              <a:rPr lang="en-US" sz="1800" dirty="0" err="1"/>
              <a:t>programme</a:t>
            </a:r>
            <a:r>
              <a:rPr lang="en-US" sz="1800" dirty="0"/>
              <a:t> development (&lt;50%) and 14% reported good (&gt;50%) progress in implementing leak detection and repair </a:t>
            </a:r>
            <a:r>
              <a:rPr lang="en-US" sz="1800" dirty="0" err="1"/>
              <a:t>programmes</a:t>
            </a:r>
            <a:r>
              <a:rPr lang="en-US" sz="1800" dirty="0"/>
              <a:t>. 29% of WSAs have not yet started</a:t>
            </a:r>
          </a:p>
          <a:p>
            <a:pPr algn="just"/>
            <a:endParaRPr lang="en-US" sz="1800" dirty="0"/>
          </a:p>
          <a:p>
            <a:pPr algn="just"/>
            <a:r>
              <a:rPr lang="en-ZA" sz="1800" dirty="0"/>
              <a:t>(3.9) </a:t>
            </a:r>
            <a:r>
              <a:rPr lang="en-US" sz="1800" dirty="0"/>
              <a:t>21% of WSAs reported having climate change and disaster management plans in place, 36% reported good progress (&gt;50%) and 43% of WSAs reported not having started with the development of these plans</a:t>
            </a:r>
          </a:p>
          <a:p>
            <a:pPr algn="just"/>
            <a:endParaRPr lang="en-ZA" sz="1800" dirty="0"/>
          </a:p>
          <a:p>
            <a:pPr algn="just"/>
            <a:r>
              <a:rPr lang="en-ZA" sz="1800" dirty="0"/>
              <a:t>(3.12) </a:t>
            </a:r>
            <a:r>
              <a:rPr lang="en-US" sz="1800" dirty="0"/>
              <a:t>43% of WSAs reported having asset management plans in place. 7% reported making good progress (&gt;50%) on ensuring asset management plans are in place. 21% reported  working (&lt;50%) on such plans. 29% WSA has not yet started</a:t>
            </a:r>
          </a:p>
          <a:p>
            <a:pPr algn="just"/>
            <a:endParaRPr lang="en-US" sz="1800" dirty="0"/>
          </a:p>
          <a:p>
            <a:pPr algn="just"/>
            <a:r>
              <a:rPr lang="en-ZA" sz="1800" dirty="0"/>
              <a:t>(3.13) </a:t>
            </a:r>
            <a:r>
              <a:rPr lang="en-US" sz="1800" dirty="0"/>
              <a:t>14% of WSAs reported having started (&lt;50%) to equip their maintenance and repairs team with the necessary tools of trade.  21% have made good progress (&gt;50%), 36% have equipped their teams and 29% of WSAs have not yet started</a:t>
            </a:r>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3473201860"/>
              </p:ext>
            </p:extLst>
          </p:nvPr>
        </p:nvGraphicFramePr>
        <p:xfrm>
          <a:off x="213516" y="1068146"/>
          <a:ext cx="4775927" cy="5359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439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673</TotalTime>
  <Words>1758</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the Eastern Cape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15</cp:revision>
  <cp:lastPrinted>2023-11-08T08:35:10Z</cp:lastPrinted>
  <dcterms:created xsi:type="dcterms:W3CDTF">2023-09-10T15:28:51Z</dcterms:created>
  <dcterms:modified xsi:type="dcterms:W3CDTF">2026-04-08T07:27:04Z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